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theme/theme2.xml" ContentType="application/vnd.openxmlformats-officedocument.theme+xml"/>
  <Override PartName="/ppt/media/image11.jpeg" ContentType="image/jpeg"/>
  <Override PartName="/ppt/media/image1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ph type="sldImg"/>
          </p:nvPr>
        </p:nvSpPr>
        <p:spPr>
          <a:xfrm>
            <a:off x="1143000" y="685800"/>
            <a:ext cx="4572000" cy="3429000"/>
          </a:xfrm>
          <a:prstGeom prst="rect">
            <a:avLst/>
          </a:prstGeom>
        </p:spPr>
        <p:txBody>
          <a:bodyPr/>
          <a:lstStyle/>
          <a:p>
            <a:pPr/>
          </a:p>
        </p:txBody>
      </p:sp>
      <p:sp>
        <p:nvSpPr>
          <p:cNvPr id="351" name="Shape 3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 Id="rId3" Type="http://schemas.openxmlformats.org/officeDocument/2006/relationships/hyperlink" Target="http://zh.wikipedia.org/wiki/1896%E5%B9%B4" TargetMode="External"/><Relationship Id="rId4" Type="http://schemas.openxmlformats.org/officeDocument/2006/relationships/hyperlink" Target="http://zh.wikipedia.org/wiki/5%E6%9C%8826%E6%97%A5" TargetMode="External"/><Relationship Id="rId5" Type="http://schemas.openxmlformats.org/officeDocument/2006/relationships/hyperlink" Target="http://zh.wikipedia.org/wiki/%E9%80%9A%E7%94%A8%E9%9B%BB%E6%B0%A3" TargetMode="External"/><Relationship Id="rId6" Type="http://schemas.openxmlformats.org/officeDocument/2006/relationships/hyperlink" Target="http://zh.wikipedia.org/wiki/2007%E5%B9%B4" TargetMode="External"/><Relationship Id="rId7" Type="http://schemas.openxmlformats.org/officeDocument/2006/relationships/hyperlink" Target="http://zh.wikipedia.org/wiki/7%E6%9C%8819%E6%97%A5" TargetMode="External"/><Relationship Id="rId8" Type="http://schemas.openxmlformats.org/officeDocument/2006/relationships/hyperlink" Target="http://zh.wikipedia.org/wiki/%E7%BE%8E%E5%9C%8B%E6%AC%A1%E7%B4%9A%E6%88%BF%E8%B2%B8" TargetMode="External"/><Relationship Id="rId9" Type="http://schemas.openxmlformats.org/officeDocument/2006/relationships/hyperlink" Target="http://zh.wikipedia.org/wiki/1987%E5%B9%B4" TargetMode="External"/><Relationship Id="rId10" Type="http://schemas.openxmlformats.org/officeDocument/2006/relationships/hyperlink" Target="http://zh.wikipedia.org/wiki/%E9%BB%91%E8%89%B2%E6%98%9F%E6%9C%9F%E4%B8%80" TargetMode="External"/><Relationship Id="rId11" Type="http://schemas.openxmlformats.org/officeDocument/2006/relationships/hyperlink" Target="http://zh.wikipedia.org/wiki/2010%E5%B9%B4" TargetMode="External"/><Relationship Id="rId12" Type="http://schemas.openxmlformats.org/officeDocument/2006/relationships/hyperlink" Target="http://zh.wikipedia.org/wiki/5%E6%9C%886%E6%97%A5" TargetMode="External"/><Relationship Id="rId13" Type="http://schemas.openxmlformats.org/officeDocument/2006/relationships/hyperlink" Target="http://zh.wikipedia.org/wiki/2008%E5%B9%B4" TargetMode="External"/><Relationship Id="rId14" Type="http://schemas.openxmlformats.org/officeDocument/2006/relationships/hyperlink" Target="http://zh.wikipedia.org/wiki/10%E6%9C%8813%E6%97%A5" TargetMode="External"/><Relationship Id="rId15" Type="http://schemas.openxmlformats.org/officeDocument/2006/relationships/hyperlink" Target="http://zh.wikipedia.org/wiki/%E9%81%93%E6%8C%87" TargetMode="Externa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 Id="rId3" Type="http://schemas.openxmlformats.org/officeDocument/2006/relationships/hyperlink" Target="http://zh.wikipedia.org/wiki/%E6%9C%89%E6%9C%BA%E4%BD%93%22%20%5Co" TargetMode="External"/><Relationship Id="rId4" Type="http://schemas.openxmlformats.org/officeDocument/2006/relationships/hyperlink" Target="http://zh.wikipedia.org/wiki/%E8%AE%A4%E7%9F%A5%E5%AD%A6%22%20%5Co" TargetMode="External"/><Relationship Id="rId5" Type="http://schemas.openxmlformats.org/officeDocument/2006/relationships/hyperlink" Target="http://zh.wikipedia.org/wiki/%E6%A6%82%E7%8E%87" TargetMode="External"/><Relationship Id="rId6" Type="http://schemas.openxmlformats.org/officeDocument/2006/relationships/hyperlink" Target="http://zh.wikipedia.org/wiki/%E6%9C%9F%E6%9C%9B%E5%80%B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大趨勢</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現代資本的移動</a:t>
            </a:r>
          </a:p>
          <a:p>
            <a:pPr/>
            <a:r>
              <a:t>1.越來越多的 leverage，全球性的生產活動僅佔全球金流的一部分，製造業獲利率下降，非金融業的金融活動增加。</a:t>
            </a:r>
          </a:p>
          <a:p>
            <a:pPr/>
            <a:r>
              <a:t>2.專業經理人營運企業的視角改變，以投資人價值增加為主</a:t>
            </a:r>
          </a:p>
          <a:p>
            <a:pPr/>
            <a:r>
              <a:t>3. everyday finance：usage based finance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r>
              <a:t>法規很重要</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defTabSz="584200">
              <a:lnSpc>
                <a:spcPct val="100000"/>
              </a:lnSpc>
              <a:defRPr sz="1200">
                <a:latin typeface="Times"/>
                <a:ea typeface="Times"/>
                <a:cs typeface="Times"/>
                <a:sym typeface="Times"/>
              </a:defRPr>
            </a:pPr>
            <a:r>
              <a:t>道瓊工業指數首次在</a:t>
            </a:r>
            <a:r>
              <a:rPr u="sng">
                <a:solidFill>
                  <a:srgbClr val="0000EE"/>
                </a:solidFill>
                <a:hlinkClick r:id="rId3" invalidUrl="" action="" tgtFrame="" tooltip="" history="1" highlightClick="0" endSnd="0"/>
              </a:rPr>
              <a:t>1896年</a:t>
            </a:r>
            <a:r>
              <a:rPr u="sng">
                <a:solidFill>
                  <a:srgbClr val="0000EE"/>
                </a:solidFill>
                <a:hlinkClick r:id="rId4" invalidUrl="" action="" tgtFrame="" tooltip="" history="1" highlightClick="0" endSnd="0"/>
              </a:rPr>
              <a:t>5月26日</a:t>
            </a:r>
            <a:r>
              <a:t>公布，它象征着美国工业中最重要的12种股票的平均数。至今为止，在这12种成份股中，只有</a:t>
            </a:r>
            <a:r>
              <a:rPr u="sng">
                <a:solidFill>
                  <a:srgbClr val="0000EE"/>
                </a:solidFill>
                <a:hlinkClick r:id="rId5" invalidUrl="" action="" tgtFrame="" tooltip="" history="1" highlightClick="0" endSnd="0"/>
              </a:rPr>
              <a:t>通用電氣</a:t>
            </a:r>
            <a:r>
              <a:t>仍然留在指数中。</a:t>
            </a:r>
          </a:p>
          <a:p>
            <a:pPr defTabSz="584200">
              <a:lnSpc>
                <a:spcPct val="100000"/>
              </a:lnSpc>
              <a:defRPr sz="1200">
                <a:latin typeface="Times"/>
                <a:ea typeface="Times"/>
                <a:cs typeface="Times"/>
                <a:sym typeface="Times"/>
              </a:defRPr>
            </a:pPr>
            <a:r>
              <a:t>平均指数包括美国30间最大、最知名的上市公司。由于补偿股票分割和其它的调整的效果，它当前只是加权平均数，并不代表成分股价值的平均数。</a:t>
            </a:r>
          </a:p>
          <a:p>
            <a:pPr defTabSz="584200">
              <a:lnSpc>
                <a:spcPct val="100000"/>
              </a:lnSpc>
              <a:defRPr sz="1200">
                <a:latin typeface="Times"/>
                <a:ea typeface="Times"/>
                <a:cs typeface="Times"/>
                <a:sym typeface="Times"/>
              </a:defRPr>
            </a:pPr>
            <a:r>
              <a:t>当它首次被公布时，指数是40.94点。</a:t>
            </a:r>
            <a:r>
              <a:rPr u="sng">
                <a:solidFill>
                  <a:srgbClr val="0000EE"/>
                </a:solidFill>
                <a:hlinkClick r:id="rId6" invalidUrl="" action="" tgtFrame="" tooltip="" history="1" highlightClick="0" endSnd="0"/>
              </a:rPr>
              <a:t>2007年</a:t>
            </a:r>
            <a:r>
              <a:rPr u="sng">
                <a:solidFill>
                  <a:srgbClr val="0000EE"/>
                </a:solidFill>
                <a:hlinkClick r:id="rId7" invalidUrl="" action="" tgtFrame="" tooltip="" history="1" highlightClick="0" endSnd="0"/>
              </a:rPr>
              <a:t>7月19日</a:t>
            </a:r>
            <a:r>
              <a:t>，道瓊工業指數首次突破14,000點，當日收市點數為14,000.41點，最高曾見14,015.85點</a:t>
            </a:r>
          </a:p>
          <a:p>
            <a:pPr defTabSz="584200">
              <a:lnSpc>
                <a:spcPct val="100000"/>
              </a:lnSpc>
              <a:defRPr sz="1200">
                <a:latin typeface="Times"/>
                <a:ea typeface="Times"/>
                <a:cs typeface="Times"/>
                <a:sym typeface="Times"/>
              </a:defRPr>
            </a:pPr>
            <a:r>
              <a:t>因</a:t>
            </a:r>
            <a:r>
              <a:rPr u="sng">
                <a:solidFill>
                  <a:srgbClr val="0000EE"/>
                </a:solidFill>
                <a:hlinkClick r:id="rId8" invalidUrl="" action="" tgtFrame="" tooltip="" history="1" highlightClick="0" endSnd="0"/>
              </a:rPr>
              <a:t>美國次級房貸</a:t>
            </a:r>
            <a:r>
              <a:t>等影響，2007年11月開始下跌，</a:t>
            </a:r>
          </a:p>
          <a:p>
            <a:pPr defTabSz="584200">
              <a:lnSpc>
                <a:spcPct val="100000"/>
              </a:lnSpc>
              <a:spcBef>
                <a:spcPts val="1200"/>
              </a:spcBef>
              <a:defRPr sz="1200">
                <a:latin typeface="Times"/>
                <a:ea typeface="Times"/>
                <a:cs typeface="Times"/>
                <a:sym typeface="Times"/>
              </a:defRPr>
            </a:pPr>
            <a:r>
              <a:t>道瓊工業指數最大单日百分比跌幅发生在</a:t>
            </a:r>
            <a:r>
              <a:rPr u="sng">
                <a:solidFill>
                  <a:srgbClr val="0000EE"/>
                </a:solidFill>
                <a:hlinkClick r:id="rId9" invalidUrl="" action="" tgtFrame="" tooltip="" history="1" highlightClick="0" endSnd="0"/>
              </a:rPr>
              <a:t>1987年</a:t>
            </a:r>
            <a:r>
              <a:t>的“</a:t>
            </a:r>
            <a:r>
              <a:rPr u="sng">
                <a:solidFill>
                  <a:srgbClr val="0000EE"/>
                </a:solidFill>
                <a:hlinkClick r:id="rId10" invalidUrl="" action="" tgtFrame="" tooltip="" history="1" highlightClick="0" endSnd="0"/>
              </a:rPr>
              <a:t>黑色星期一</a:t>
            </a:r>
            <a:r>
              <a:t>”，当时平均指数下跌了22.6%。最大单日点数跌幅发生在</a:t>
            </a:r>
            <a:r>
              <a:rPr u="sng">
                <a:solidFill>
                  <a:srgbClr val="0000EE"/>
                </a:solidFill>
                <a:hlinkClick r:id="rId11" invalidUrl="" action="" tgtFrame="" tooltip="" history="1" highlightClick="0" endSnd="0"/>
              </a:rPr>
              <a:t>2010年</a:t>
            </a:r>
            <a:r>
              <a:rPr u="sng">
                <a:solidFill>
                  <a:srgbClr val="0000EE"/>
                </a:solidFill>
                <a:hlinkClick r:id="rId12" invalidUrl="" action="" tgtFrame="" tooltip="" history="1" highlightClick="0" endSnd="0"/>
              </a:rPr>
              <a:t>5月6日</a:t>
            </a:r>
            <a:r>
              <a:t>，当时道瓊工業指數曾急挫998.5點，低見9,869.62點，收市跌幅收窄至347.8點,報10,520.32點。</a:t>
            </a:r>
          </a:p>
          <a:p>
            <a:pPr defTabSz="584200">
              <a:lnSpc>
                <a:spcPct val="100000"/>
              </a:lnSpc>
              <a:spcBef>
                <a:spcPts val="1200"/>
              </a:spcBef>
              <a:defRPr sz="1200">
                <a:latin typeface="Times"/>
                <a:ea typeface="Times"/>
                <a:cs typeface="Times"/>
                <a:sym typeface="Times"/>
              </a:defRPr>
            </a:pPr>
            <a:r>
              <a:t>但隨後因為連串因應次級房貸的財經政策推陳出新，在</a:t>
            </a:r>
            <a:r>
              <a:rPr u="sng">
                <a:solidFill>
                  <a:srgbClr val="0000EE"/>
                </a:solidFill>
                <a:hlinkClick r:id="rId13" invalidUrl="" action="" tgtFrame="" tooltip="" history="1" highlightClick="0" endSnd="0"/>
              </a:rPr>
              <a:t>2008年</a:t>
            </a:r>
            <a:r>
              <a:rPr u="sng">
                <a:solidFill>
                  <a:srgbClr val="0000EE"/>
                </a:solidFill>
                <a:hlinkClick r:id="rId14" invalidUrl="" action="" tgtFrame="" tooltip="" history="1" highlightClick="0" endSnd="0"/>
              </a:rPr>
              <a:t>10月13日</a:t>
            </a:r>
            <a:r>
              <a:t>又創下單日最大漲點記錄。當天道瓊工業指數勁揚936.42點，收9,387.61點。</a:t>
            </a:r>
          </a:p>
          <a:p>
            <a:pPr defTabSz="584200">
              <a:lnSpc>
                <a:spcPct val="100000"/>
              </a:lnSpc>
              <a:defRPr sz="1200">
                <a:latin typeface="Times"/>
                <a:ea typeface="Times"/>
                <a:cs typeface="Times"/>
                <a:sym typeface="Times"/>
              </a:defRPr>
            </a:pPr>
            <a:r>
              <a:rPr u="sng">
                <a:solidFill>
                  <a:srgbClr val="0000EE"/>
                </a:solidFill>
                <a:hlinkClick r:id="rId11" invalidUrl="" action="" tgtFrame="" tooltip="" history="1" highlightClick="0" endSnd="0"/>
              </a:rPr>
              <a:t>2010年</a:t>
            </a:r>
            <a:r>
              <a:rPr u="sng">
                <a:solidFill>
                  <a:srgbClr val="0000EE"/>
                </a:solidFill>
                <a:hlinkClick r:id="rId12" invalidUrl="" action="" tgtFrame="" tooltip="" history="1" highlightClick="0" endSnd="0"/>
              </a:rPr>
              <a:t>5月6日</a:t>
            </a:r>
            <a:r>
              <a:t>，受懷疑錯盤交易影響，</a:t>
            </a:r>
            <a:r>
              <a:rPr u="sng">
                <a:solidFill>
                  <a:srgbClr val="0000EE"/>
                </a:solidFill>
                <a:hlinkClick r:id="rId15" invalidUrl="" action="" tgtFrame="" tooltip="" history="1" highlightClick="0" endSnd="0"/>
              </a:rPr>
              <a:t>道指</a:t>
            </a:r>
            <a:r>
              <a:t>下午曾急挫998.5點，低見9,869.62點，收市跌幅收窄至347.8點，報10,520.32點。</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7" name="Shape 827"/>
          <p:cNvSpPr/>
          <p:nvPr>
            <p:ph type="sldImg"/>
          </p:nvPr>
        </p:nvSpPr>
        <p:spPr>
          <a:prstGeom prst="rect">
            <a:avLst/>
          </a:prstGeom>
        </p:spPr>
        <p:txBody>
          <a:bodyPr/>
          <a:lstStyle/>
          <a:p>
            <a:pPr/>
          </a:p>
        </p:txBody>
      </p:sp>
      <p:sp>
        <p:nvSpPr>
          <p:cNvPr id="828" name="Shape 828"/>
          <p:cNvSpPr/>
          <p:nvPr>
            <p:ph type="body" sz="quarter" idx="1"/>
          </p:nvPr>
        </p:nvSpPr>
        <p:spPr>
          <a:prstGeom prst="rect">
            <a:avLst/>
          </a:prstGeom>
        </p:spPr>
        <p:txBody>
          <a:bodyPr/>
          <a:lstStyle/>
          <a:p>
            <a:pPr marR="457200" defTabSz="584200">
              <a:lnSpc>
                <a:spcPts val="3100"/>
              </a:lnSpc>
              <a:spcBef>
                <a:spcPts val="600"/>
              </a:spcBef>
              <a:defRPr sz="1150">
                <a:latin typeface="新細明體"/>
                <a:ea typeface="新細明體"/>
                <a:cs typeface="新細明體"/>
                <a:sym typeface="新細明體"/>
              </a:defRPr>
            </a:pPr>
            <a:r>
              <a:rPr>
                <a:latin typeface="Arial"/>
                <a:ea typeface="Arial"/>
                <a:cs typeface="Arial"/>
                <a:sym typeface="Arial"/>
              </a:rPr>
              <a:t>RISK:</a:t>
            </a:r>
            <a:r>
              <a:rPr b="1">
                <a:latin typeface="Arial"/>
                <a:ea typeface="Arial"/>
                <a:cs typeface="Arial"/>
                <a:sym typeface="Arial"/>
              </a:rPr>
              <a:t> </a:t>
            </a:r>
            <a:r>
              <a:t>風險是相對某</a:t>
            </a:r>
            <a:r>
              <a:rPr u="sng">
                <a:solidFill>
                  <a:srgbClr val="005CBB"/>
                </a:solidFill>
              </a:rPr>
              <a:t>有機體</a:t>
            </a:r>
            <a:r>
              <a:t>的，指某可能發生的事件，如果發生，能阻礙</a:t>
            </a:r>
            <a:r>
              <a:rPr u="sng">
                <a:solidFill>
                  <a:srgbClr val="005CBB"/>
                </a:solidFill>
                <a:hlinkClick r:id="rId3" invalidUrl="" action="" tgtFrame="" tooltip="" history="1" highlightClick="0" endSnd="0"/>
              </a:rPr>
              <a:t>有機體</a:t>
            </a:r>
            <a:r>
              <a:t>的發展，甚至走向衰亡，風險是指事件發生與否的不確定性。</a:t>
            </a:r>
            <a:endParaRPr>
              <a:latin typeface="Arial"/>
              <a:ea typeface="Arial"/>
              <a:cs typeface="Arial"/>
              <a:sym typeface="Arial"/>
            </a:endParaRPr>
          </a:p>
          <a:p>
            <a:pPr marR="457200" defTabSz="584200">
              <a:lnSpc>
                <a:spcPts val="3100"/>
              </a:lnSpc>
              <a:spcBef>
                <a:spcPts val="600"/>
              </a:spcBef>
              <a:defRPr sz="1150">
                <a:latin typeface="新細明體"/>
                <a:ea typeface="新細明體"/>
                <a:cs typeface="新細明體"/>
                <a:sym typeface="新細明體"/>
              </a:defRPr>
            </a:pPr>
            <a:r>
              <a:t>從</a:t>
            </a:r>
            <a:r>
              <a:rPr u="sng">
                <a:solidFill>
                  <a:srgbClr val="005CBB"/>
                </a:solidFill>
                <a:hlinkClick r:id="rId4" invalidUrl="" action="" tgtFrame="" tooltip="" history="1" highlightClick="0" endSnd="0"/>
              </a:rPr>
              <a:t>認知學</a:t>
            </a:r>
            <a:r>
              <a:t>上講，風險的損害發生與否，損害的程度取決於人類主觀認識和客觀存在之間的差異性。在這個意義上說，風險指在一定條件下特定時期內，預期結果和實際結果之間的差異程度。</a:t>
            </a:r>
            <a:endParaRPr>
              <a:latin typeface="Arial"/>
              <a:ea typeface="Arial"/>
              <a:cs typeface="Arial"/>
              <a:sym typeface="Arial"/>
            </a:endParaRPr>
          </a:p>
          <a:p>
            <a:pPr marR="457200" defTabSz="584200">
              <a:lnSpc>
                <a:spcPts val="3100"/>
              </a:lnSpc>
              <a:spcBef>
                <a:spcPts val="600"/>
              </a:spcBef>
              <a:defRPr sz="1150">
                <a:latin typeface="新細明體"/>
                <a:ea typeface="新細明體"/>
                <a:cs typeface="新細明體"/>
                <a:sym typeface="新細明體"/>
              </a:defRPr>
            </a:pPr>
            <a:r>
              <a:t>如果風險發生的可能性可以用</a:t>
            </a:r>
            <a:r>
              <a:rPr u="sng">
                <a:solidFill>
                  <a:srgbClr val="005CBB"/>
                </a:solidFill>
                <a:hlinkClick r:id="rId5" invalidUrl="" action="" tgtFrame="" tooltip="" history="1" highlightClick="0" endSnd="0"/>
              </a:rPr>
              <a:t>機率</a:t>
            </a:r>
            <a:r>
              <a:t>進行測量，風險的</a:t>
            </a:r>
            <a:r>
              <a:rPr u="sng">
                <a:solidFill>
                  <a:srgbClr val="005CBB"/>
                </a:solidFill>
                <a:hlinkClick r:id="rId6" invalidUrl="" action="" tgtFrame="" tooltip="" history="1" highlightClick="0" endSnd="0"/>
              </a:rPr>
              <a:t>期望值</a:t>
            </a:r>
            <a:r>
              <a:t>為風險發生的機率與損失的乘積。</a:t>
            </a:r>
            <a:endParaRPr>
              <a:latin typeface="Arial"/>
              <a:ea typeface="Arial"/>
              <a:cs typeface="Arial"/>
              <a:sym typeface="Arial"/>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7.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大標題文字"/>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大標題文字</a:t>
            </a:r>
          </a:p>
        </p:txBody>
      </p:sp>
      <p:sp>
        <p:nvSpPr>
          <p:cNvPr id="12" name="內文層級一…"/>
          <p:cNvSpPr txBox="1"/>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內文層級一</a:t>
            </a:r>
          </a:p>
          <a:p>
            <a:pPr lvl="1"/>
            <a:r>
              <a:t>內文層級二</a:t>
            </a:r>
          </a:p>
          <a:p>
            <a:pPr lvl="2"/>
            <a:r>
              <a:t>內文層級三</a:t>
            </a:r>
          </a:p>
          <a:p>
            <a:pPr lvl="3"/>
            <a:r>
              <a:t>內文層級四</a:t>
            </a:r>
          </a:p>
          <a:p>
            <a:pPr lvl="4"/>
            <a:r>
              <a:t>內文層級五</a:t>
            </a:r>
          </a:p>
        </p:txBody>
      </p:sp>
      <p:sp>
        <p:nvSpPr>
          <p:cNvPr id="13" name="幻燈片編號"/>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內文層級一…"/>
          <p:cNvSpPr txBox="1"/>
          <p:nvPr>
            <p:ph type="body" idx="1"/>
          </p:nvPr>
        </p:nvSpPr>
        <p:spPr>
          <a:xfrm>
            <a:off x="673100" y="1320800"/>
            <a:ext cx="11658600" cy="7467600"/>
          </a:xfrm>
          <a:prstGeom prst="rect">
            <a:avLst/>
          </a:prstGeom>
        </p:spPr>
        <p:txBody>
          <a:bodyPr anchor="ctr"/>
          <a:lstStyle/>
          <a:p>
            <a:pPr/>
            <a:r>
              <a:t>內文層級一</a:t>
            </a:r>
          </a:p>
          <a:p>
            <a:pPr lvl="1"/>
            <a:r>
              <a:t>內文層級二</a:t>
            </a:r>
          </a:p>
          <a:p>
            <a:pPr lvl="2"/>
            <a:r>
              <a:t>內文層級三</a:t>
            </a:r>
          </a:p>
          <a:p>
            <a:pPr lvl="3"/>
            <a:r>
              <a:t>內文層級四</a:t>
            </a:r>
          </a:p>
          <a:p>
            <a:pPr lvl="4"/>
            <a:r>
              <a:t>內文層級五</a:t>
            </a:r>
          </a:p>
        </p:txBody>
      </p:sp>
      <p:sp>
        <p:nvSpPr>
          <p:cNvPr id="97" name="幻燈片編號"/>
          <p:cNvSpPr txBox="1"/>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影像"/>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影像"/>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影像"/>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幻燈片編號"/>
          <p:cNvSpPr txBox="1"/>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影像"/>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影像"/>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幻燈片編號"/>
          <p:cNvSpPr txBox="1"/>
          <p:nvPr>
            <p:ph type="sldNum" sz="quarter" idx="2"/>
          </p:nvPr>
        </p:nvSpPr>
        <p:spPr>
          <a:xfrm>
            <a:off x="6335522"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幻燈片編號"/>
          <p:cNvSpPr txBox="1"/>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影像"/>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幻燈片編號"/>
          <p:cNvSpPr txBox="1"/>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幻燈片編號"/>
          <p:cNvSpPr txBox="1"/>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solidFill>
          <a:srgbClr val="FFFFFF"/>
        </a:solidFill>
      </p:bgPr>
    </p:bg>
    <p:spTree>
      <p:nvGrpSpPr>
        <p:cNvPr id="1" name=""/>
        <p:cNvGrpSpPr/>
        <p:nvPr/>
      </p:nvGrpSpPr>
      <p:grpSpPr>
        <a:xfrm>
          <a:off x="0" y="0"/>
          <a:ext cx="0" cy="0"/>
          <a:chOff x="0" y="0"/>
          <a:chExt cx="0" cy="0"/>
        </a:xfrm>
      </p:grpSpPr>
      <p:sp>
        <p:nvSpPr>
          <p:cNvPr id="156" name="大標題文字"/>
          <p:cNvSpPr txBox="1"/>
          <p:nvPr>
            <p:ph type="title"/>
          </p:nvPr>
        </p:nvSpPr>
        <p:spPr>
          <a:xfrm>
            <a:off x="1270000" y="3225800"/>
            <a:ext cx="10464800" cy="3302000"/>
          </a:xfrm>
          <a:prstGeom prst="rect">
            <a:avLst/>
          </a:prstGeom>
        </p:spPr>
        <p:txBody>
          <a:bodyPr anchor="ctr"/>
          <a:lstStyle>
            <a:lvl1pPr defTabSz="584200">
              <a:defRPr cap="none" spc="0" sz="8000">
                <a:solidFill>
                  <a:srgbClr val="000000"/>
                </a:solidFill>
                <a:latin typeface="Helvetica Light"/>
                <a:ea typeface="Helvetica Light"/>
                <a:cs typeface="Helvetica Light"/>
                <a:sym typeface="Helvetica Light"/>
              </a:defRPr>
            </a:lvl1pPr>
          </a:lstStyle>
          <a:p>
            <a:pPr/>
            <a:r>
              <a:t>大標題文字</a:t>
            </a:r>
          </a:p>
        </p:txBody>
      </p:sp>
      <p:sp>
        <p:nvSpPr>
          <p:cNvPr id="157" name="幻燈片編號"/>
          <p:cNvSpPr txBox="1"/>
          <p:nvPr>
            <p:ph type="sldNum" sz="quarter" idx="2"/>
          </p:nvPr>
        </p:nvSpPr>
        <p:spPr>
          <a:xfrm>
            <a:off x="6311798" y="9251950"/>
            <a:ext cx="368504" cy="381000"/>
          </a:xfrm>
          <a:prstGeom prst="rect">
            <a:avLst/>
          </a:prstGeom>
        </p:spPr>
        <p:txBody>
          <a:bodyPr/>
          <a:lstStyle>
            <a:lvl1pPr defTabSz="584200">
              <a:defRPr cap="none" spc="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164" name="大標題文字"/>
          <p:cNvSpPr txBox="1"/>
          <p:nvPr>
            <p:ph type="title"/>
          </p:nvPr>
        </p:nvSpPr>
        <p:spPr>
          <a:xfrm>
            <a:off x="952500" y="444500"/>
            <a:ext cx="11099800" cy="2159000"/>
          </a:xfrm>
          <a:prstGeom prst="rect">
            <a:avLst/>
          </a:prstGeom>
        </p:spPr>
        <p:txBody>
          <a:bodyPr anchor="ctr"/>
          <a:lstStyle>
            <a:lvl1pPr defTabSz="584200">
              <a:defRPr cap="none" spc="0" sz="8000">
                <a:solidFill>
                  <a:srgbClr val="000000"/>
                </a:solidFill>
                <a:latin typeface="Helvetica Light"/>
                <a:ea typeface="Helvetica Light"/>
                <a:cs typeface="Helvetica Light"/>
                <a:sym typeface="Helvetica Light"/>
              </a:defRPr>
            </a:lvl1pPr>
          </a:lstStyle>
          <a:p>
            <a:pPr/>
            <a:r>
              <a:t>大標題文字</a:t>
            </a:r>
          </a:p>
        </p:txBody>
      </p:sp>
      <p:sp>
        <p:nvSpPr>
          <p:cNvPr id="165" name="內文層級一…"/>
          <p:cNvSpPr txBox="1"/>
          <p:nvPr>
            <p:ph type="body" idx="1"/>
          </p:nvPr>
        </p:nvSpPr>
        <p:spPr>
          <a:xfrm>
            <a:off x="952500" y="2603500"/>
            <a:ext cx="11099800" cy="6286500"/>
          </a:xfrm>
          <a:prstGeom prst="rect">
            <a:avLst/>
          </a:prstGeom>
        </p:spPr>
        <p:txBody>
          <a:bodyPr anchor="ctr"/>
          <a:lstStyle>
            <a:lvl1pPr marL="444500" indent="-444500" defTabSz="584200">
              <a:spcBef>
                <a:spcPts val="4200"/>
              </a:spcBef>
              <a:buClrTx/>
              <a:defRPr spc="0" sz="3600">
                <a:solidFill>
                  <a:srgbClr val="000000"/>
                </a:solidFill>
                <a:latin typeface="Helvetica Light"/>
                <a:ea typeface="Helvetica Light"/>
                <a:cs typeface="Helvetica Light"/>
                <a:sym typeface="Helvetica Light"/>
              </a:defRPr>
            </a:lvl1pPr>
            <a:lvl2pPr marL="889000" indent="-444500" defTabSz="584200">
              <a:spcBef>
                <a:spcPts val="4200"/>
              </a:spcBef>
              <a:buClrTx/>
              <a:defRPr spc="0" sz="3600">
                <a:solidFill>
                  <a:srgbClr val="000000"/>
                </a:solidFill>
                <a:latin typeface="Helvetica Light"/>
                <a:ea typeface="Helvetica Light"/>
                <a:cs typeface="Helvetica Light"/>
                <a:sym typeface="Helvetica Light"/>
              </a:defRPr>
            </a:lvl2pPr>
            <a:lvl3pPr marL="1333500" indent="-444500" defTabSz="584200">
              <a:spcBef>
                <a:spcPts val="4200"/>
              </a:spcBef>
              <a:buClrTx/>
              <a:defRPr spc="0" sz="3600">
                <a:solidFill>
                  <a:srgbClr val="000000"/>
                </a:solidFill>
                <a:latin typeface="Helvetica Light"/>
                <a:ea typeface="Helvetica Light"/>
                <a:cs typeface="Helvetica Light"/>
                <a:sym typeface="Helvetica Light"/>
              </a:defRPr>
            </a:lvl3pPr>
            <a:lvl4pPr marL="1778000" indent="-444500" defTabSz="584200">
              <a:spcBef>
                <a:spcPts val="4200"/>
              </a:spcBef>
              <a:buClrTx/>
              <a:defRPr spc="0" sz="3600">
                <a:solidFill>
                  <a:srgbClr val="000000"/>
                </a:solidFill>
                <a:latin typeface="Helvetica Light"/>
                <a:ea typeface="Helvetica Light"/>
                <a:cs typeface="Helvetica Light"/>
                <a:sym typeface="Helvetica Light"/>
              </a:defRPr>
            </a:lvl4pPr>
            <a:lvl5pPr marL="2222500" indent="-444500" defTabSz="584200">
              <a:spcBef>
                <a:spcPts val="4200"/>
              </a:spcBef>
              <a:buClrTx/>
              <a:defRPr spc="0" sz="3600">
                <a:solidFill>
                  <a:srgbClr val="000000"/>
                </a:solidFill>
                <a:latin typeface="Helvetica Light"/>
                <a:ea typeface="Helvetica Light"/>
                <a:cs typeface="Helvetica Light"/>
                <a:sym typeface="Helvetica Light"/>
              </a:defRPr>
            </a:lvl5pPr>
          </a:lstStyle>
          <a:p>
            <a:pPr/>
            <a:r>
              <a:t>內文層級一</a:t>
            </a:r>
          </a:p>
          <a:p>
            <a:pPr lvl="1"/>
            <a:r>
              <a:t>內文層級二</a:t>
            </a:r>
          </a:p>
          <a:p>
            <a:pPr lvl="2"/>
            <a:r>
              <a:t>內文層級三</a:t>
            </a:r>
          </a:p>
          <a:p>
            <a:pPr lvl="3"/>
            <a:r>
              <a:t>內文層級四</a:t>
            </a:r>
          </a:p>
          <a:p>
            <a:pPr lvl="4"/>
            <a:r>
              <a:t>內文層級五</a:t>
            </a:r>
          </a:p>
        </p:txBody>
      </p:sp>
      <p:sp>
        <p:nvSpPr>
          <p:cNvPr id="166" name="幻燈片編號"/>
          <p:cNvSpPr txBox="1"/>
          <p:nvPr>
            <p:ph type="sldNum" sz="quarter" idx="2"/>
          </p:nvPr>
        </p:nvSpPr>
        <p:spPr>
          <a:xfrm>
            <a:off x="6311798" y="9251950"/>
            <a:ext cx="368504" cy="381000"/>
          </a:xfrm>
          <a:prstGeom prst="rect">
            <a:avLst/>
          </a:prstGeom>
        </p:spPr>
        <p:txBody>
          <a:bodyPr/>
          <a:lstStyle>
            <a:lvl1pPr defTabSz="584200">
              <a:defRPr cap="none" spc="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73" name="幻燈片編號"/>
          <p:cNvSpPr txBox="1"/>
          <p:nvPr>
            <p:ph type="sldNum" sz="quarter" idx="2"/>
          </p:nvPr>
        </p:nvSpPr>
        <p:spPr>
          <a:xfrm>
            <a:off x="6311798" y="9251950"/>
            <a:ext cx="368504" cy="381000"/>
          </a:xfrm>
          <a:prstGeom prst="rect">
            <a:avLst/>
          </a:prstGeom>
        </p:spPr>
        <p:txBody>
          <a:bodyPr/>
          <a:lstStyle>
            <a:lvl1pPr defTabSz="584200">
              <a:defRPr cap="none" spc="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影像"/>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大標題文字"/>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大標題文字</a:t>
            </a:r>
          </a:p>
        </p:txBody>
      </p:sp>
      <p:sp>
        <p:nvSpPr>
          <p:cNvPr id="22" name="內文層級一…"/>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內文層級一</a:t>
            </a:r>
          </a:p>
          <a:p>
            <a:pPr lvl="1"/>
            <a:r>
              <a:t>內文層級二</a:t>
            </a:r>
          </a:p>
          <a:p>
            <a:pPr lvl="2"/>
            <a:r>
              <a:t>內文層級三</a:t>
            </a:r>
          </a:p>
          <a:p>
            <a:pPr lvl="3"/>
            <a:r>
              <a:t>內文層級四</a:t>
            </a:r>
          </a:p>
          <a:p>
            <a:pPr lvl="4"/>
            <a:r>
              <a:t>內文層級五</a:t>
            </a:r>
          </a:p>
        </p:txBody>
      </p:sp>
      <p:sp>
        <p:nvSpPr>
          <p:cNvPr id="23" name="幻燈片編號"/>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Title - Top">
    <p:bg>
      <p:bgPr>
        <a:solidFill>
          <a:srgbClr val="FFFFFF"/>
        </a:solidFill>
      </p:bgPr>
    </p:bg>
    <p:spTree>
      <p:nvGrpSpPr>
        <p:cNvPr id="1" name=""/>
        <p:cNvGrpSpPr/>
        <p:nvPr/>
      </p:nvGrpSpPr>
      <p:grpSpPr>
        <a:xfrm>
          <a:off x="0" y="0"/>
          <a:ext cx="0" cy="0"/>
          <a:chOff x="0" y="0"/>
          <a:chExt cx="0" cy="0"/>
        </a:xfrm>
      </p:grpSpPr>
      <p:sp>
        <p:nvSpPr>
          <p:cNvPr id="180" name="大標題文字"/>
          <p:cNvSpPr txBox="1"/>
          <p:nvPr>
            <p:ph type="title"/>
          </p:nvPr>
        </p:nvSpPr>
        <p:spPr>
          <a:xfrm>
            <a:off x="952500" y="444500"/>
            <a:ext cx="11099800" cy="2159000"/>
          </a:xfrm>
          <a:prstGeom prst="rect">
            <a:avLst/>
          </a:prstGeom>
        </p:spPr>
        <p:txBody>
          <a:bodyPr anchor="ctr"/>
          <a:lstStyle>
            <a:lvl1pPr defTabSz="584200">
              <a:defRPr cap="none" spc="0" sz="8000">
                <a:solidFill>
                  <a:srgbClr val="000000"/>
                </a:solidFill>
                <a:latin typeface="Helvetica Light"/>
                <a:ea typeface="Helvetica Light"/>
                <a:cs typeface="Helvetica Light"/>
                <a:sym typeface="Helvetica Light"/>
              </a:defRPr>
            </a:lvl1pPr>
          </a:lstStyle>
          <a:p>
            <a:pPr/>
            <a:r>
              <a:t>大標題文字</a:t>
            </a:r>
          </a:p>
        </p:txBody>
      </p:sp>
      <p:sp>
        <p:nvSpPr>
          <p:cNvPr id="181" name="幻燈片編號"/>
          <p:cNvSpPr txBox="1"/>
          <p:nvPr>
            <p:ph type="sldNum" sz="quarter" idx="2"/>
          </p:nvPr>
        </p:nvSpPr>
        <p:spPr>
          <a:xfrm>
            <a:off x="6311798" y="9251950"/>
            <a:ext cx="368504" cy="381000"/>
          </a:xfrm>
          <a:prstGeom prst="rect">
            <a:avLst/>
          </a:prstGeom>
        </p:spPr>
        <p:txBody>
          <a:bodyPr/>
          <a:lstStyle>
            <a:lvl1pPr defTabSz="584200">
              <a:defRPr cap="none" spc="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標題及物件">
    <p:bg>
      <p:bgPr>
        <a:solidFill>
          <a:srgbClr val="FFFFFF"/>
        </a:solidFill>
      </p:bgPr>
    </p:bg>
    <p:spTree>
      <p:nvGrpSpPr>
        <p:cNvPr id="1" name=""/>
        <p:cNvGrpSpPr/>
        <p:nvPr/>
      </p:nvGrpSpPr>
      <p:grpSpPr>
        <a:xfrm>
          <a:off x="0" y="0"/>
          <a:ext cx="0" cy="0"/>
          <a:chOff x="0" y="0"/>
          <a:chExt cx="0" cy="0"/>
        </a:xfrm>
      </p:grpSpPr>
      <p:sp>
        <p:nvSpPr>
          <p:cNvPr id="188" name="大標題文字"/>
          <p:cNvSpPr txBox="1"/>
          <p:nvPr>
            <p:ph type="title"/>
          </p:nvPr>
        </p:nvSpPr>
        <p:spPr>
          <a:xfrm>
            <a:off x="894079" y="1608666"/>
            <a:ext cx="11216642" cy="1413935"/>
          </a:xfrm>
          <a:prstGeom prst="rect">
            <a:avLst/>
          </a:prstGeom>
        </p:spPr>
        <p:txBody>
          <a:bodyPr lIns="48767" tIns="48767" rIns="48767" bIns="48767" anchor="ctr"/>
          <a:lstStyle>
            <a:lvl1pPr algn="l" defTabSz="1300480">
              <a:lnSpc>
                <a:spcPct val="90000"/>
              </a:lnSpc>
              <a:defRPr cap="none" spc="0" sz="6200">
                <a:solidFill>
                  <a:srgbClr val="000000"/>
                </a:solidFill>
                <a:latin typeface="Calibri"/>
                <a:ea typeface="Calibri"/>
                <a:cs typeface="Calibri"/>
                <a:sym typeface="Calibri"/>
              </a:defRPr>
            </a:lvl1pPr>
          </a:lstStyle>
          <a:p>
            <a:pPr/>
            <a:r>
              <a:t>大標題文字</a:t>
            </a:r>
          </a:p>
        </p:txBody>
      </p:sp>
      <p:sp>
        <p:nvSpPr>
          <p:cNvPr id="189" name="內文層級一…"/>
          <p:cNvSpPr txBox="1"/>
          <p:nvPr>
            <p:ph type="body" idx="1"/>
          </p:nvPr>
        </p:nvSpPr>
        <p:spPr>
          <a:xfrm>
            <a:off x="894079" y="3166533"/>
            <a:ext cx="11216642" cy="4641428"/>
          </a:xfrm>
          <a:prstGeom prst="rect">
            <a:avLst/>
          </a:prstGeom>
        </p:spPr>
        <p:txBody>
          <a:bodyPr lIns="48767" tIns="48767" rIns="48767" bIns="48767"/>
          <a:lstStyle>
            <a:lvl1pPr marL="310242" indent="-310242" defTabSz="1300480">
              <a:lnSpc>
                <a:spcPct val="90000"/>
              </a:lnSpc>
              <a:spcBef>
                <a:spcPts val="1400"/>
              </a:spcBef>
              <a:buClrTx/>
              <a:buSzPct val="100000"/>
              <a:buFont typeface="Arial"/>
              <a:defRPr spc="0" sz="3800">
                <a:solidFill>
                  <a:srgbClr val="000000"/>
                </a:solidFill>
                <a:latin typeface="Calibri"/>
                <a:ea typeface="Calibri"/>
                <a:cs typeface="Calibri"/>
                <a:sym typeface="Calibri"/>
              </a:defRPr>
            </a:lvl1pPr>
            <a:lvl2pPr marL="819150" indent="-361950" defTabSz="1300480">
              <a:lnSpc>
                <a:spcPct val="90000"/>
              </a:lnSpc>
              <a:spcBef>
                <a:spcPts val="1400"/>
              </a:spcBef>
              <a:buClrTx/>
              <a:buSzPct val="100000"/>
              <a:buFont typeface="Arial"/>
              <a:defRPr spc="0" sz="3800">
                <a:solidFill>
                  <a:srgbClr val="000000"/>
                </a:solidFill>
                <a:latin typeface="Calibri"/>
                <a:ea typeface="Calibri"/>
                <a:cs typeface="Calibri"/>
                <a:sym typeface="Calibri"/>
              </a:defRPr>
            </a:lvl2pPr>
            <a:lvl3pPr marL="1348739" indent="-434339" defTabSz="1300480">
              <a:lnSpc>
                <a:spcPct val="90000"/>
              </a:lnSpc>
              <a:spcBef>
                <a:spcPts val="1400"/>
              </a:spcBef>
              <a:buClrTx/>
              <a:buSzPct val="100000"/>
              <a:buFont typeface="Arial"/>
              <a:defRPr spc="0" sz="3800">
                <a:solidFill>
                  <a:srgbClr val="000000"/>
                </a:solidFill>
                <a:latin typeface="Calibri"/>
                <a:ea typeface="Calibri"/>
                <a:cs typeface="Calibri"/>
                <a:sym typeface="Calibri"/>
              </a:defRPr>
            </a:lvl3pPr>
            <a:lvl4pPr marL="1854200" indent="-482600" defTabSz="1300480">
              <a:lnSpc>
                <a:spcPct val="90000"/>
              </a:lnSpc>
              <a:spcBef>
                <a:spcPts val="1400"/>
              </a:spcBef>
              <a:buClrTx/>
              <a:buSzPct val="100000"/>
              <a:buFont typeface="Arial"/>
              <a:defRPr spc="0" sz="3800">
                <a:solidFill>
                  <a:srgbClr val="000000"/>
                </a:solidFill>
                <a:latin typeface="Calibri"/>
                <a:ea typeface="Calibri"/>
                <a:cs typeface="Calibri"/>
                <a:sym typeface="Calibri"/>
              </a:defRPr>
            </a:lvl4pPr>
            <a:lvl5pPr marL="2311400" indent="-482600" defTabSz="1300480">
              <a:lnSpc>
                <a:spcPct val="90000"/>
              </a:lnSpc>
              <a:spcBef>
                <a:spcPts val="1400"/>
              </a:spcBef>
              <a:buClrTx/>
              <a:buSzPct val="100000"/>
              <a:buFont typeface="Arial"/>
              <a:defRPr spc="0" sz="3800">
                <a:solidFill>
                  <a:srgbClr val="000000"/>
                </a:solidFill>
                <a:latin typeface="Calibri"/>
                <a:ea typeface="Calibri"/>
                <a:cs typeface="Calibri"/>
                <a:sym typeface="Calibri"/>
              </a:defRPr>
            </a:lvl5pPr>
          </a:lstStyle>
          <a:p>
            <a:pPr/>
            <a:r>
              <a:t>內文層級一</a:t>
            </a:r>
          </a:p>
          <a:p>
            <a:pPr lvl="1"/>
            <a:r>
              <a:t>內文層級二</a:t>
            </a:r>
          </a:p>
          <a:p>
            <a:pPr lvl="2"/>
            <a:r>
              <a:t>內文層級三</a:t>
            </a:r>
          </a:p>
          <a:p>
            <a:pPr lvl="3"/>
            <a:r>
              <a:t>內文層級四</a:t>
            </a:r>
          </a:p>
          <a:p>
            <a:pPr lvl="4"/>
            <a:r>
              <a:t>內文層級五</a:t>
            </a:r>
          </a:p>
        </p:txBody>
      </p:sp>
      <p:sp>
        <p:nvSpPr>
          <p:cNvPr id="190" name="幻燈片編號"/>
          <p:cNvSpPr txBox="1"/>
          <p:nvPr>
            <p:ph type="sldNum" sz="quarter" idx="2"/>
          </p:nvPr>
        </p:nvSpPr>
        <p:spPr>
          <a:xfrm>
            <a:off x="11774464" y="8024622"/>
            <a:ext cx="336257" cy="338837"/>
          </a:xfrm>
          <a:prstGeom prst="rect">
            <a:avLst/>
          </a:prstGeom>
        </p:spPr>
        <p:txBody>
          <a:bodyPr lIns="48767" tIns="48767" rIns="48767" bIns="48767" anchor="ctr"/>
          <a:lstStyle>
            <a:lvl1pPr algn="r" defTabSz="1300480">
              <a:defRPr cap="none" spc="0"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7" name="大標題文字"/>
          <p:cNvSpPr txBox="1"/>
          <p:nvPr>
            <p:ph type="title"/>
          </p:nvPr>
        </p:nvSpPr>
        <p:spPr>
          <a:xfrm>
            <a:off x="2130424" y="3533775"/>
            <a:ext cx="8743952" cy="2676526"/>
          </a:xfrm>
          <a:prstGeom prst="rect">
            <a:avLst/>
          </a:prstGeom>
        </p:spPr>
        <p:txBody>
          <a:bodyPr lIns="38100" tIns="38100" rIns="38100" bIns="38100" anchor="ctr"/>
          <a:lstStyle>
            <a:lvl1pPr>
              <a:defRPr spc="204" sz="10200"/>
            </a:lvl1pPr>
          </a:lstStyle>
          <a:p>
            <a:pPr/>
            <a:r>
              <a:t>大標題文字</a:t>
            </a:r>
          </a:p>
        </p:txBody>
      </p:sp>
      <p:sp>
        <p:nvSpPr>
          <p:cNvPr id="198" name="幻燈片編號"/>
          <p:cNvSpPr txBox="1"/>
          <p:nvPr>
            <p:ph type="sldNum" sz="quarter" idx="2"/>
          </p:nvPr>
        </p:nvSpPr>
        <p:spPr>
          <a:xfrm>
            <a:off x="6366722" y="8142923"/>
            <a:ext cx="271358" cy="262161"/>
          </a:xfrm>
          <a:prstGeom prst="rect">
            <a:avLst/>
          </a:prstGeom>
        </p:spPr>
        <p:txBody>
          <a:bodyPr lIns="38100" tIns="38100" rIns="38100" bIns="38100"/>
          <a:lstStyle>
            <a:lvl1pPr>
              <a:defRPr spc="24"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solidFill>
          <a:srgbClr val="FFFFFF"/>
        </a:solidFill>
      </p:bgPr>
    </p:bg>
    <p:spTree>
      <p:nvGrpSpPr>
        <p:cNvPr id="1" name=""/>
        <p:cNvGrpSpPr/>
        <p:nvPr/>
      </p:nvGrpSpPr>
      <p:grpSpPr>
        <a:xfrm>
          <a:off x="0" y="0"/>
          <a:ext cx="0" cy="0"/>
          <a:chOff x="0" y="0"/>
          <a:chExt cx="0" cy="0"/>
        </a:xfrm>
      </p:grpSpPr>
      <p:sp>
        <p:nvSpPr>
          <p:cNvPr id="205" name="大標題文字"/>
          <p:cNvSpPr txBox="1"/>
          <p:nvPr>
            <p:ph type="title"/>
          </p:nvPr>
        </p:nvSpPr>
        <p:spPr>
          <a:xfrm>
            <a:off x="1270000" y="1638300"/>
            <a:ext cx="10464800" cy="3302000"/>
          </a:xfrm>
          <a:prstGeom prst="rect">
            <a:avLst/>
          </a:prstGeom>
        </p:spPr>
        <p:txBody>
          <a:bodyPr anchor="b"/>
          <a:lstStyle>
            <a:lvl1pPr defTabSz="584200">
              <a:defRPr cap="none" spc="0" sz="8000">
                <a:solidFill>
                  <a:srgbClr val="000000"/>
                </a:solidFill>
                <a:latin typeface="Helvetica Light"/>
                <a:ea typeface="Helvetica Light"/>
                <a:cs typeface="Helvetica Light"/>
                <a:sym typeface="Helvetica Light"/>
              </a:defRPr>
            </a:lvl1pPr>
          </a:lstStyle>
          <a:p>
            <a:pPr/>
            <a:r>
              <a:t>大標題文字</a:t>
            </a:r>
          </a:p>
        </p:txBody>
      </p:sp>
      <p:sp>
        <p:nvSpPr>
          <p:cNvPr id="206" name="內文層級一…"/>
          <p:cNvSpPr txBox="1"/>
          <p:nvPr>
            <p:ph type="body" sz="quarter" idx="1"/>
          </p:nvPr>
        </p:nvSpPr>
        <p:spPr>
          <a:xfrm>
            <a:off x="1270000" y="5029200"/>
            <a:ext cx="10464800" cy="1130300"/>
          </a:xfrm>
          <a:prstGeom prst="rect">
            <a:avLst/>
          </a:prstGeom>
        </p:spPr>
        <p:txBody>
          <a:bodyPr/>
          <a:lstStyle>
            <a:lvl1pPr marL="0" indent="0" algn="ctr" defTabSz="584200">
              <a:spcBef>
                <a:spcPts val="0"/>
              </a:spcBef>
              <a:buClrTx/>
              <a:buSzTx/>
              <a:buNone/>
              <a:defRPr spc="0" sz="3200">
                <a:solidFill>
                  <a:srgbClr val="000000"/>
                </a:solidFill>
                <a:latin typeface="Helvetica Light"/>
                <a:ea typeface="Helvetica Light"/>
                <a:cs typeface="Helvetica Light"/>
                <a:sym typeface="Helvetica Light"/>
              </a:defRPr>
            </a:lvl1pPr>
            <a:lvl2pPr marL="0" indent="228600" algn="ctr" defTabSz="584200">
              <a:spcBef>
                <a:spcPts val="0"/>
              </a:spcBef>
              <a:buClrTx/>
              <a:buSzTx/>
              <a:buNone/>
              <a:defRPr spc="0" sz="3200">
                <a:solidFill>
                  <a:srgbClr val="000000"/>
                </a:solidFill>
                <a:latin typeface="Helvetica Light"/>
                <a:ea typeface="Helvetica Light"/>
                <a:cs typeface="Helvetica Light"/>
                <a:sym typeface="Helvetica Light"/>
              </a:defRPr>
            </a:lvl2pPr>
            <a:lvl3pPr marL="0" indent="457200" algn="ctr" defTabSz="584200">
              <a:spcBef>
                <a:spcPts val="0"/>
              </a:spcBef>
              <a:buClrTx/>
              <a:buSzTx/>
              <a:buNone/>
              <a:defRPr spc="0" sz="3200">
                <a:solidFill>
                  <a:srgbClr val="000000"/>
                </a:solidFill>
                <a:latin typeface="Helvetica Light"/>
                <a:ea typeface="Helvetica Light"/>
                <a:cs typeface="Helvetica Light"/>
                <a:sym typeface="Helvetica Light"/>
              </a:defRPr>
            </a:lvl3pPr>
            <a:lvl4pPr marL="0" indent="685800" algn="ctr" defTabSz="584200">
              <a:spcBef>
                <a:spcPts val="0"/>
              </a:spcBef>
              <a:buClrTx/>
              <a:buSzTx/>
              <a:buNone/>
              <a:defRPr spc="0" sz="3200">
                <a:solidFill>
                  <a:srgbClr val="000000"/>
                </a:solidFill>
                <a:latin typeface="Helvetica Light"/>
                <a:ea typeface="Helvetica Light"/>
                <a:cs typeface="Helvetica Light"/>
                <a:sym typeface="Helvetica Light"/>
              </a:defRPr>
            </a:lvl4pPr>
            <a:lvl5pPr marL="0" indent="914400" algn="ctr" defTabSz="584200">
              <a:spcBef>
                <a:spcPts val="0"/>
              </a:spcBef>
              <a:buClrTx/>
              <a:buSzTx/>
              <a:buNone/>
              <a:defRPr spc="0" sz="3200">
                <a:solidFill>
                  <a:srgbClr val="000000"/>
                </a:solidFill>
                <a:latin typeface="Helvetica Light"/>
                <a:ea typeface="Helvetica Light"/>
                <a:cs typeface="Helvetica Light"/>
                <a:sym typeface="Helvetica Light"/>
              </a:defRPr>
            </a:lvl5pPr>
          </a:lstStyle>
          <a:p>
            <a:pPr/>
            <a:r>
              <a:t>內文層級一</a:t>
            </a:r>
          </a:p>
          <a:p>
            <a:pPr lvl="1"/>
            <a:r>
              <a:t>內文層級二</a:t>
            </a:r>
          </a:p>
          <a:p>
            <a:pPr lvl="2"/>
            <a:r>
              <a:t>內文層級三</a:t>
            </a:r>
          </a:p>
          <a:p>
            <a:pPr lvl="3"/>
            <a:r>
              <a:t>內文層級四</a:t>
            </a:r>
          </a:p>
          <a:p>
            <a:pPr lvl="4"/>
            <a:r>
              <a:t>內文層級五</a:t>
            </a:r>
          </a:p>
        </p:txBody>
      </p:sp>
      <p:sp>
        <p:nvSpPr>
          <p:cNvPr id="207" name="幻燈片編號"/>
          <p:cNvSpPr txBox="1"/>
          <p:nvPr>
            <p:ph type="sldNum" sz="quarter" idx="2"/>
          </p:nvPr>
        </p:nvSpPr>
        <p:spPr>
          <a:xfrm>
            <a:off x="6311798" y="9251950"/>
            <a:ext cx="368504" cy="381000"/>
          </a:xfrm>
          <a:prstGeom prst="rect">
            <a:avLst/>
          </a:prstGeom>
        </p:spPr>
        <p:txBody>
          <a:bodyPr/>
          <a:lstStyle>
            <a:lvl1pPr defTabSz="584200">
              <a:defRPr cap="none" spc="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214" name="大標題文字"/>
          <p:cNvSpPr txBox="1"/>
          <p:nvPr>
            <p:ph type="title"/>
          </p:nvPr>
        </p:nvSpPr>
        <p:spPr>
          <a:xfrm>
            <a:off x="952500" y="444500"/>
            <a:ext cx="11099800" cy="2159000"/>
          </a:xfrm>
          <a:prstGeom prst="rect">
            <a:avLst/>
          </a:prstGeom>
        </p:spPr>
        <p:txBody>
          <a:bodyPr anchor="ctr"/>
          <a:lstStyle>
            <a:lvl1pPr defTabSz="584200">
              <a:defRPr cap="none" spc="0" sz="8000">
                <a:solidFill>
                  <a:srgbClr val="000000"/>
                </a:solidFill>
                <a:latin typeface="Helvetica Light"/>
                <a:ea typeface="Helvetica Light"/>
                <a:cs typeface="Helvetica Light"/>
                <a:sym typeface="Helvetica Light"/>
              </a:defRPr>
            </a:lvl1pPr>
          </a:lstStyle>
          <a:p>
            <a:pPr/>
            <a:r>
              <a:t>大標題文字</a:t>
            </a:r>
          </a:p>
        </p:txBody>
      </p:sp>
      <p:sp>
        <p:nvSpPr>
          <p:cNvPr id="215" name="內文層級一…"/>
          <p:cNvSpPr txBox="1"/>
          <p:nvPr>
            <p:ph type="body" idx="1"/>
          </p:nvPr>
        </p:nvSpPr>
        <p:spPr>
          <a:xfrm>
            <a:off x="952500" y="2603500"/>
            <a:ext cx="11099800" cy="6286500"/>
          </a:xfrm>
          <a:prstGeom prst="rect">
            <a:avLst/>
          </a:prstGeom>
        </p:spPr>
        <p:txBody>
          <a:bodyPr anchor="ctr"/>
          <a:lstStyle>
            <a:lvl1pPr marL="444500" indent="-444500" defTabSz="584200">
              <a:spcBef>
                <a:spcPts val="4200"/>
              </a:spcBef>
              <a:buClrTx/>
              <a:defRPr spc="0" sz="3600">
                <a:solidFill>
                  <a:srgbClr val="000000"/>
                </a:solidFill>
                <a:latin typeface="Helvetica Light"/>
                <a:ea typeface="Helvetica Light"/>
                <a:cs typeface="Helvetica Light"/>
                <a:sym typeface="Helvetica Light"/>
              </a:defRPr>
            </a:lvl1pPr>
            <a:lvl2pPr marL="889000" indent="-444500" defTabSz="584200">
              <a:spcBef>
                <a:spcPts val="4200"/>
              </a:spcBef>
              <a:buClrTx/>
              <a:defRPr spc="0" sz="3600">
                <a:solidFill>
                  <a:srgbClr val="000000"/>
                </a:solidFill>
                <a:latin typeface="Helvetica Light"/>
                <a:ea typeface="Helvetica Light"/>
                <a:cs typeface="Helvetica Light"/>
                <a:sym typeface="Helvetica Light"/>
              </a:defRPr>
            </a:lvl2pPr>
            <a:lvl3pPr marL="1333500" indent="-444500" defTabSz="584200">
              <a:spcBef>
                <a:spcPts val="4200"/>
              </a:spcBef>
              <a:buClrTx/>
              <a:defRPr spc="0" sz="3600">
                <a:solidFill>
                  <a:srgbClr val="000000"/>
                </a:solidFill>
                <a:latin typeface="Helvetica Light"/>
                <a:ea typeface="Helvetica Light"/>
                <a:cs typeface="Helvetica Light"/>
                <a:sym typeface="Helvetica Light"/>
              </a:defRPr>
            </a:lvl3pPr>
            <a:lvl4pPr marL="1778000" indent="-444500" defTabSz="584200">
              <a:spcBef>
                <a:spcPts val="4200"/>
              </a:spcBef>
              <a:buClrTx/>
              <a:defRPr spc="0" sz="3600">
                <a:solidFill>
                  <a:srgbClr val="000000"/>
                </a:solidFill>
                <a:latin typeface="Helvetica Light"/>
                <a:ea typeface="Helvetica Light"/>
                <a:cs typeface="Helvetica Light"/>
                <a:sym typeface="Helvetica Light"/>
              </a:defRPr>
            </a:lvl4pPr>
            <a:lvl5pPr marL="2222500" indent="-444500" defTabSz="584200">
              <a:spcBef>
                <a:spcPts val="4200"/>
              </a:spcBef>
              <a:buClrTx/>
              <a:defRPr spc="0" sz="3600">
                <a:solidFill>
                  <a:srgbClr val="000000"/>
                </a:solidFill>
                <a:latin typeface="Helvetica Light"/>
                <a:ea typeface="Helvetica Light"/>
                <a:cs typeface="Helvetica Light"/>
                <a:sym typeface="Helvetica Light"/>
              </a:defRPr>
            </a:lvl5pPr>
          </a:lstStyle>
          <a:p>
            <a:pPr/>
            <a:r>
              <a:t>內文層級一</a:t>
            </a:r>
          </a:p>
          <a:p>
            <a:pPr lvl="1"/>
            <a:r>
              <a:t>內文層級二</a:t>
            </a:r>
          </a:p>
          <a:p>
            <a:pPr lvl="2"/>
            <a:r>
              <a:t>內文層級三</a:t>
            </a:r>
          </a:p>
          <a:p>
            <a:pPr lvl="3"/>
            <a:r>
              <a:t>內文層級四</a:t>
            </a:r>
          </a:p>
          <a:p>
            <a:pPr lvl="4"/>
            <a:r>
              <a:t>內文層級五</a:t>
            </a:r>
          </a:p>
        </p:txBody>
      </p:sp>
      <p:sp>
        <p:nvSpPr>
          <p:cNvPr id="216" name="幻燈片編號"/>
          <p:cNvSpPr txBox="1"/>
          <p:nvPr>
            <p:ph type="sldNum" sz="quarter" idx="2"/>
          </p:nvPr>
        </p:nvSpPr>
        <p:spPr>
          <a:xfrm>
            <a:off x="6311798" y="9251950"/>
            <a:ext cx="368504" cy="381000"/>
          </a:xfrm>
          <a:prstGeom prst="rect">
            <a:avLst/>
          </a:prstGeom>
        </p:spPr>
        <p:txBody>
          <a:bodyPr/>
          <a:lstStyle>
            <a:lvl1pPr defTabSz="584200">
              <a:defRPr cap="none" spc="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標題與副標題 - 照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3" name="影像"/>
          <p:cNvSpPr/>
          <p:nvPr>
            <p:ph type="pic" idx="13"/>
          </p:nvPr>
        </p:nvSpPr>
        <p:spPr>
          <a:xfrm>
            <a:off x="1306656" y="533400"/>
            <a:ext cx="10388601" cy="5860236"/>
          </a:xfrm>
          <a:prstGeom prst="rect">
            <a:avLst/>
          </a:prstGeom>
        </p:spPr>
        <p:txBody>
          <a:bodyPr lIns="91439" tIns="45719" rIns="91439" bIns="45719">
            <a:noAutofit/>
          </a:bodyPr>
          <a:lstStyle/>
          <a:p>
            <a:pPr/>
          </a:p>
        </p:txBody>
      </p:sp>
      <p:sp>
        <p:nvSpPr>
          <p:cNvPr id="224" name="大標題文字"/>
          <p:cNvSpPr txBox="1"/>
          <p:nvPr>
            <p:ph type="title"/>
          </p:nvPr>
        </p:nvSpPr>
        <p:spPr>
          <a:xfrm>
            <a:off x="355600" y="6832600"/>
            <a:ext cx="12293600" cy="1257300"/>
          </a:xfrm>
          <a:prstGeom prst="rect">
            <a:avLst/>
          </a:prstGeom>
        </p:spPr>
        <p:txBody>
          <a:bodyPr anchor="b">
            <a:noAutofit/>
          </a:bodyPr>
          <a:lstStyle>
            <a:lvl1pPr defTabSz="584200">
              <a:defRPr spc="0" sz="7200">
                <a:solidFill>
                  <a:srgbClr val="535353"/>
                </a:solidFill>
                <a:latin typeface="Gill Sans Light"/>
                <a:ea typeface="Gill Sans Light"/>
                <a:cs typeface="Gill Sans Light"/>
                <a:sym typeface="Gill Sans Light"/>
              </a:defRPr>
            </a:lvl1pPr>
          </a:lstStyle>
          <a:p>
            <a:pPr/>
            <a:r>
              <a:t>大標題文字</a:t>
            </a:r>
          </a:p>
        </p:txBody>
      </p:sp>
      <p:sp>
        <p:nvSpPr>
          <p:cNvPr id="225" name="內文層級一…"/>
          <p:cNvSpPr txBox="1"/>
          <p:nvPr>
            <p:ph type="body" sz="quarter" idx="1"/>
          </p:nvPr>
        </p:nvSpPr>
        <p:spPr>
          <a:xfrm>
            <a:off x="355600" y="8077200"/>
            <a:ext cx="12293600" cy="1206500"/>
          </a:xfrm>
          <a:prstGeom prst="rect">
            <a:avLst/>
          </a:prstGeom>
        </p:spPr>
        <p:txBody>
          <a:bodyPr>
            <a:noAutofit/>
          </a:bodyPr>
          <a:lstStyle>
            <a:lvl1pPr marL="0" indent="0" algn="ctr" defTabSz="584200">
              <a:spcBef>
                <a:spcPts val="0"/>
              </a:spcBef>
              <a:buClr>
                <a:srgbClr val="535353"/>
              </a:buClr>
              <a:buSzTx/>
              <a:buNone/>
              <a:defRPr spc="0" sz="3800">
                <a:solidFill>
                  <a:srgbClr val="525252"/>
                </a:solidFill>
                <a:latin typeface="Gill Sans Light"/>
                <a:ea typeface="Gill Sans Light"/>
                <a:cs typeface="Gill Sans Light"/>
                <a:sym typeface="Gill Sans Light"/>
              </a:defRPr>
            </a:lvl1pPr>
            <a:lvl2pPr marL="0" indent="0" algn="ctr" defTabSz="584200">
              <a:spcBef>
                <a:spcPts val="0"/>
              </a:spcBef>
              <a:buClr>
                <a:srgbClr val="535353"/>
              </a:buClr>
              <a:buSzTx/>
              <a:buNone/>
              <a:defRPr spc="0" sz="3800">
                <a:solidFill>
                  <a:srgbClr val="525252"/>
                </a:solidFill>
                <a:latin typeface="Gill Sans Light"/>
                <a:ea typeface="Gill Sans Light"/>
                <a:cs typeface="Gill Sans Light"/>
                <a:sym typeface="Gill Sans Light"/>
              </a:defRPr>
            </a:lvl2pPr>
            <a:lvl3pPr marL="0" indent="0" algn="ctr" defTabSz="584200">
              <a:spcBef>
                <a:spcPts val="0"/>
              </a:spcBef>
              <a:buClr>
                <a:srgbClr val="535353"/>
              </a:buClr>
              <a:buSzTx/>
              <a:buNone/>
              <a:defRPr spc="0" sz="3800">
                <a:solidFill>
                  <a:srgbClr val="525252"/>
                </a:solidFill>
                <a:latin typeface="Gill Sans Light"/>
                <a:ea typeface="Gill Sans Light"/>
                <a:cs typeface="Gill Sans Light"/>
                <a:sym typeface="Gill Sans Light"/>
              </a:defRPr>
            </a:lvl3pPr>
            <a:lvl4pPr marL="0" indent="0" algn="ctr" defTabSz="584200">
              <a:spcBef>
                <a:spcPts val="0"/>
              </a:spcBef>
              <a:buClr>
                <a:srgbClr val="535353"/>
              </a:buClr>
              <a:buSzTx/>
              <a:buNone/>
              <a:defRPr spc="0" sz="3800">
                <a:solidFill>
                  <a:srgbClr val="525252"/>
                </a:solidFill>
                <a:latin typeface="Gill Sans Light"/>
                <a:ea typeface="Gill Sans Light"/>
                <a:cs typeface="Gill Sans Light"/>
                <a:sym typeface="Gill Sans Light"/>
              </a:defRPr>
            </a:lvl4pPr>
            <a:lvl5pPr marL="0" indent="0" algn="ctr" defTabSz="584200">
              <a:spcBef>
                <a:spcPts val="0"/>
              </a:spcBef>
              <a:buClr>
                <a:srgbClr val="535353"/>
              </a:buClr>
              <a:buSzTx/>
              <a:buNone/>
              <a:defRPr spc="0" sz="3800">
                <a:solidFill>
                  <a:srgbClr val="525252"/>
                </a:solidFill>
                <a:latin typeface="Gill Sans Light"/>
                <a:ea typeface="Gill Sans Light"/>
                <a:cs typeface="Gill Sans Light"/>
                <a:sym typeface="Gill Sans Light"/>
              </a:defRPr>
            </a:lvl5pPr>
          </a:lstStyle>
          <a:p>
            <a:pPr/>
            <a:r>
              <a:t>內文層級一</a:t>
            </a:r>
          </a:p>
          <a:p>
            <a:pPr lvl="1"/>
            <a:r>
              <a:t>內文層級二</a:t>
            </a:r>
          </a:p>
          <a:p>
            <a:pPr lvl="2"/>
            <a:r>
              <a:t>內文層級三</a:t>
            </a:r>
          </a:p>
          <a:p>
            <a:pPr lvl="3"/>
            <a:r>
              <a:t>內文層級四</a:t>
            </a:r>
          </a:p>
          <a:p>
            <a:pPr lvl="4"/>
            <a:r>
              <a:t>內文層級五</a:t>
            </a:r>
          </a:p>
        </p:txBody>
      </p:sp>
      <p:sp>
        <p:nvSpPr>
          <p:cNvPr id="226" name="幻燈片編號"/>
          <p:cNvSpPr txBox="1"/>
          <p:nvPr>
            <p:ph type="sldNum" sz="quarter" idx="2"/>
          </p:nvPr>
        </p:nvSpPr>
        <p:spPr>
          <a:xfrm>
            <a:off x="6324600" y="9271000"/>
            <a:ext cx="342900" cy="355600"/>
          </a:xfrm>
          <a:prstGeom prst="rect">
            <a:avLst/>
          </a:prstGeom>
        </p:spPr>
        <p:txBody>
          <a:bodyPr/>
          <a:lstStyle>
            <a:lvl1pPr defTabSz="584200">
              <a:defRPr cap="none" spc="0" sz="1800">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3" name="大標題文字"/>
          <p:cNvSpPr txBox="1"/>
          <p:nvPr>
            <p:ph type="title"/>
          </p:nvPr>
        </p:nvSpPr>
        <p:spPr>
          <a:xfrm>
            <a:off x="1066800" y="152400"/>
            <a:ext cx="10845800" cy="2095500"/>
          </a:xfrm>
          <a:prstGeom prst="rect">
            <a:avLst/>
          </a:prstGeom>
        </p:spPr>
        <p:txBody>
          <a:bodyPr lIns="0" tIns="0" rIns="0" bIns="0" anchor="ctr">
            <a:noAutofit/>
          </a:bodyPr>
          <a:lstStyle>
            <a:lvl1pPr defTabSz="584200">
              <a:defRPr cap="none" spc="0" sz="6600">
                <a:solidFill>
                  <a:srgbClr val="FFFFFF"/>
                </a:solidFill>
                <a:latin typeface="American Typewriter"/>
                <a:ea typeface="American Typewriter"/>
                <a:cs typeface="American Typewriter"/>
                <a:sym typeface="American Typewriter"/>
              </a:defRPr>
            </a:lvl1pPr>
          </a:lstStyle>
          <a:p>
            <a:pPr/>
            <a:r>
              <a:t>大標題文字</a:t>
            </a:r>
          </a:p>
        </p:txBody>
      </p:sp>
      <p:sp>
        <p:nvSpPr>
          <p:cNvPr id="234" name="內文層級一…"/>
          <p:cNvSpPr txBox="1"/>
          <p:nvPr>
            <p:ph type="body" idx="1"/>
          </p:nvPr>
        </p:nvSpPr>
        <p:spPr>
          <a:xfrm>
            <a:off x="1066800" y="2514600"/>
            <a:ext cx="10845800" cy="6108700"/>
          </a:xfrm>
          <a:prstGeom prst="rect">
            <a:avLst/>
          </a:prstGeom>
        </p:spPr>
        <p:txBody>
          <a:bodyPr anchor="ctr">
            <a:noAutofit/>
          </a:bodyPr>
          <a:lstStyle>
            <a:lvl1pPr marL="697104" indent="-430404" defTabSz="584200">
              <a:spcBef>
                <a:spcPts val="3200"/>
              </a:spcBef>
              <a:buClrTx/>
              <a:buSzPct val="120000"/>
              <a:defRPr spc="0" sz="3400">
                <a:solidFill>
                  <a:srgbClr val="FFFFFF"/>
                </a:solidFill>
                <a:latin typeface="American Typewriter"/>
                <a:ea typeface="American Typewriter"/>
                <a:cs typeface="American Typewriter"/>
                <a:sym typeface="American Typewriter"/>
              </a:defRPr>
            </a:lvl1pPr>
            <a:lvl2pPr marL="1108399" indent="-430404" defTabSz="584200">
              <a:spcBef>
                <a:spcPts val="3200"/>
              </a:spcBef>
              <a:buClrTx/>
              <a:buSzPct val="120000"/>
              <a:defRPr spc="0" sz="3400">
                <a:solidFill>
                  <a:srgbClr val="FFFFFF"/>
                </a:solidFill>
                <a:latin typeface="American Typewriter"/>
                <a:ea typeface="American Typewriter"/>
                <a:cs typeface="American Typewriter"/>
                <a:sym typeface="American Typewriter"/>
              </a:defRPr>
            </a:lvl2pPr>
            <a:lvl3pPr marL="1505274" indent="-430404" defTabSz="584200">
              <a:spcBef>
                <a:spcPts val="3200"/>
              </a:spcBef>
              <a:buClrTx/>
              <a:buSzPct val="120000"/>
              <a:defRPr spc="0" sz="3400">
                <a:solidFill>
                  <a:srgbClr val="FFFFFF"/>
                </a:solidFill>
                <a:latin typeface="American Typewriter"/>
                <a:ea typeface="American Typewriter"/>
                <a:cs typeface="American Typewriter"/>
                <a:sym typeface="American Typewriter"/>
              </a:defRPr>
            </a:lvl3pPr>
            <a:lvl4pPr marL="1915379" indent="-430404" defTabSz="584200">
              <a:spcBef>
                <a:spcPts val="3200"/>
              </a:spcBef>
              <a:buClrTx/>
              <a:buSzPct val="120000"/>
              <a:defRPr spc="0" sz="3400">
                <a:solidFill>
                  <a:srgbClr val="FFFFFF"/>
                </a:solidFill>
                <a:latin typeface="American Typewriter"/>
                <a:ea typeface="American Typewriter"/>
                <a:cs typeface="American Typewriter"/>
                <a:sym typeface="American Typewriter"/>
              </a:defRPr>
            </a:lvl4pPr>
            <a:lvl5pPr marL="2322704" indent="-430404" defTabSz="584200">
              <a:spcBef>
                <a:spcPts val="3200"/>
              </a:spcBef>
              <a:buClrTx/>
              <a:buSzPct val="120000"/>
              <a:defRPr spc="0" sz="3400">
                <a:solidFill>
                  <a:srgbClr val="FFFFFF"/>
                </a:solidFill>
                <a:latin typeface="American Typewriter"/>
                <a:ea typeface="American Typewriter"/>
                <a:cs typeface="American Typewriter"/>
                <a:sym typeface="American Typewriter"/>
              </a:defRPr>
            </a:lvl5pPr>
          </a:lstStyle>
          <a:p>
            <a:pPr/>
            <a:r>
              <a:t>內文層級一</a:t>
            </a:r>
          </a:p>
          <a:p>
            <a:pPr lvl="1"/>
            <a:r>
              <a:t>內文層級二</a:t>
            </a:r>
          </a:p>
          <a:p>
            <a:pPr lvl="2"/>
            <a:r>
              <a:t>內文層級三</a:t>
            </a:r>
          </a:p>
          <a:p>
            <a:pPr lvl="3"/>
            <a:r>
              <a:t>內文層級四</a:t>
            </a:r>
          </a:p>
          <a:p>
            <a:pPr lvl="4"/>
            <a:r>
              <a:t>內文層級五</a:t>
            </a:r>
          </a:p>
        </p:txBody>
      </p:sp>
      <p:sp>
        <p:nvSpPr>
          <p:cNvPr id="235" name="幻燈片編號"/>
          <p:cNvSpPr txBox="1"/>
          <p:nvPr>
            <p:ph type="sldNum" sz="quarter" idx="2"/>
          </p:nvPr>
        </p:nvSpPr>
        <p:spPr>
          <a:xfrm>
            <a:off x="6350051" y="9127828"/>
            <a:ext cx="299060" cy="292101"/>
          </a:xfrm>
          <a:prstGeom prst="rect">
            <a:avLst/>
          </a:prstGeom>
        </p:spPr>
        <p:txBody>
          <a:bodyPr lIns="38100" tIns="38100" rIns="38100" bIns="38100"/>
          <a:lstStyle>
            <a:lvl1pPr defTabSz="584200">
              <a:defRPr cap="none" spc="0">
                <a:solidFill>
                  <a:srgbClr val="FFFFFF"/>
                </a:solidFill>
                <a:latin typeface="American Typewriter"/>
                <a:ea typeface="American Typewriter"/>
                <a:cs typeface="American Typewriter"/>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標題與副標題">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2" name="影像"/>
          <p:cNvSpPr/>
          <p:nvPr>
            <p:ph type="pic" sz="quarter" idx="13"/>
          </p:nvPr>
        </p:nvSpPr>
        <p:spPr>
          <a:xfrm>
            <a:off x="8534400" y="355600"/>
            <a:ext cx="4114800" cy="6045200"/>
          </a:xfrm>
          <a:prstGeom prst="rect">
            <a:avLst/>
          </a:prstGeom>
          <a:ln w="9525">
            <a:round/>
          </a:ln>
        </p:spPr>
        <p:txBody>
          <a:bodyPr lIns="91439" tIns="45719" rIns="91439" bIns="45719">
            <a:noAutofit/>
          </a:bodyPr>
          <a:lstStyle/>
          <a:p>
            <a:pPr/>
          </a:p>
        </p:txBody>
      </p:sp>
      <p:sp>
        <p:nvSpPr>
          <p:cNvPr id="243" name="影像"/>
          <p:cNvSpPr/>
          <p:nvPr>
            <p:ph type="pic" sz="quarter" idx="14"/>
          </p:nvPr>
        </p:nvSpPr>
        <p:spPr>
          <a:xfrm>
            <a:off x="4445000" y="355600"/>
            <a:ext cx="4114800" cy="6045200"/>
          </a:xfrm>
          <a:prstGeom prst="rect">
            <a:avLst/>
          </a:prstGeom>
          <a:ln w="9525">
            <a:round/>
          </a:ln>
        </p:spPr>
        <p:txBody>
          <a:bodyPr lIns="91439" tIns="45719" rIns="91439" bIns="45719">
            <a:noAutofit/>
          </a:bodyPr>
          <a:lstStyle/>
          <a:p>
            <a:pPr/>
          </a:p>
        </p:txBody>
      </p:sp>
      <p:sp>
        <p:nvSpPr>
          <p:cNvPr id="244" name="影像"/>
          <p:cNvSpPr/>
          <p:nvPr>
            <p:ph type="pic" sz="quarter" idx="15"/>
          </p:nvPr>
        </p:nvSpPr>
        <p:spPr>
          <a:xfrm>
            <a:off x="355600" y="355600"/>
            <a:ext cx="4114800" cy="6045200"/>
          </a:xfrm>
          <a:prstGeom prst="rect">
            <a:avLst/>
          </a:prstGeom>
          <a:ln w="9525">
            <a:round/>
          </a:ln>
        </p:spPr>
        <p:txBody>
          <a:bodyPr lIns="91439" tIns="45719" rIns="91439" bIns="45719">
            <a:noAutofit/>
          </a:bodyPr>
          <a:lstStyle/>
          <a:p>
            <a:pPr/>
          </a:p>
        </p:txBody>
      </p:sp>
      <p:sp>
        <p:nvSpPr>
          <p:cNvPr id="245" name="大標題文字"/>
          <p:cNvSpPr txBox="1"/>
          <p:nvPr>
            <p:ph type="title"/>
          </p:nvPr>
        </p:nvSpPr>
        <p:spPr>
          <a:xfrm>
            <a:off x="647700" y="6578600"/>
            <a:ext cx="11709400" cy="1422400"/>
          </a:xfrm>
          <a:prstGeom prst="rect">
            <a:avLst/>
          </a:prstGeom>
        </p:spPr>
        <p:txBody>
          <a:bodyPr anchor="b">
            <a:noAutofit/>
          </a:bodyPr>
          <a:lstStyle>
            <a:lvl1pPr defTabSz="584200">
              <a:defRPr cap="none" spc="0" sz="7500">
                <a:solidFill>
                  <a:srgbClr val="546056"/>
                </a:solidFill>
                <a:latin typeface="Palatino"/>
                <a:ea typeface="Palatino"/>
                <a:cs typeface="Palatino"/>
                <a:sym typeface="Palatino"/>
              </a:defRPr>
            </a:lvl1pPr>
          </a:lstStyle>
          <a:p>
            <a:pPr/>
            <a:r>
              <a:t>大標題文字</a:t>
            </a:r>
          </a:p>
        </p:txBody>
      </p:sp>
      <p:sp>
        <p:nvSpPr>
          <p:cNvPr id="246" name="內文層級一…"/>
          <p:cNvSpPr txBox="1"/>
          <p:nvPr>
            <p:ph type="body" sz="quarter" idx="1"/>
          </p:nvPr>
        </p:nvSpPr>
        <p:spPr>
          <a:xfrm>
            <a:off x="647700" y="7988300"/>
            <a:ext cx="11709400" cy="1282700"/>
          </a:xfrm>
          <a:prstGeom prst="rect">
            <a:avLst/>
          </a:prstGeom>
        </p:spPr>
        <p:txBody>
          <a:bodyPr>
            <a:noAutofit/>
          </a:bodyPr>
          <a:lstStyle>
            <a:lvl1pPr marL="0" indent="0" algn="ctr" defTabSz="584200">
              <a:lnSpc>
                <a:spcPct val="110000"/>
              </a:lnSpc>
              <a:spcBef>
                <a:spcPts val="0"/>
              </a:spcBef>
              <a:buClrTx/>
              <a:buSzTx/>
              <a:buFont typeface="Zapf Dingbats"/>
              <a:buNone/>
              <a:defRPr i="1" spc="0" sz="3200">
                <a:solidFill>
                  <a:srgbClr val="717D75"/>
                </a:solidFill>
                <a:latin typeface="Hoefler Text"/>
                <a:ea typeface="Hoefler Text"/>
                <a:cs typeface="Hoefler Text"/>
                <a:sym typeface="Hoefler Text"/>
              </a:defRPr>
            </a:lvl1pPr>
            <a:lvl2pPr marL="0" indent="0" algn="ctr" defTabSz="584200">
              <a:lnSpc>
                <a:spcPct val="110000"/>
              </a:lnSpc>
              <a:spcBef>
                <a:spcPts val="0"/>
              </a:spcBef>
              <a:buClrTx/>
              <a:buSzTx/>
              <a:buFont typeface="Zapf Dingbats"/>
              <a:buNone/>
              <a:defRPr i="1" spc="0" sz="3200">
                <a:solidFill>
                  <a:srgbClr val="717D75"/>
                </a:solidFill>
                <a:latin typeface="Hoefler Text"/>
                <a:ea typeface="Hoefler Text"/>
                <a:cs typeface="Hoefler Text"/>
                <a:sym typeface="Hoefler Text"/>
              </a:defRPr>
            </a:lvl2pPr>
            <a:lvl3pPr marL="0" indent="0" algn="ctr" defTabSz="584200">
              <a:lnSpc>
                <a:spcPct val="110000"/>
              </a:lnSpc>
              <a:spcBef>
                <a:spcPts val="0"/>
              </a:spcBef>
              <a:buClrTx/>
              <a:buSzTx/>
              <a:buFont typeface="Zapf Dingbats"/>
              <a:buNone/>
              <a:defRPr i="1" spc="0" sz="3200">
                <a:solidFill>
                  <a:srgbClr val="717D75"/>
                </a:solidFill>
                <a:latin typeface="Hoefler Text"/>
                <a:ea typeface="Hoefler Text"/>
                <a:cs typeface="Hoefler Text"/>
                <a:sym typeface="Hoefler Text"/>
              </a:defRPr>
            </a:lvl3pPr>
            <a:lvl4pPr marL="0" indent="0" algn="ctr" defTabSz="584200">
              <a:lnSpc>
                <a:spcPct val="110000"/>
              </a:lnSpc>
              <a:spcBef>
                <a:spcPts val="0"/>
              </a:spcBef>
              <a:buClrTx/>
              <a:buSzTx/>
              <a:buFont typeface="Zapf Dingbats"/>
              <a:buNone/>
              <a:defRPr i="1" spc="0" sz="3200">
                <a:solidFill>
                  <a:srgbClr val="717D75"/>
                </a:solidFill>
                <a:latin typeface="Hoefler Text"/>
                <a:ea typeface="Hoefler Text"/>
                <a:cs typeface="Hoefler Text"/>
                <a:sym typeface="Hoefler Text"/>
              </a:defRPr>
            </a:lvl4pPr>
            <a:lvl5pPr marL="0" indent="0" algn="ctr" defTabSz="584200">
              <a:lnSpc>
                <a:spcPct val="110000"/>
              </a:lnSpc>
              <a:spcBef>
                <a:spcPts val="0"/>
              </a:spcBef>
              <a:buClrTx/>
              <a:buSzTx/>
              <a:buFont typeface="Zapf Dingbats"/>
              <a:buNone/>
              <a:defRPr i="1" spc="0" sz="3200">
                <a:solidFill>
                  <a:srgbClr val="717D75"/>
                </a:solidFill>
                <a:latin typeface="Hoefler Text"/>
                <a:ea typeface="Hoefler Text"/>
                <a:cs typeface="Hoefler Text"/>
                <a:sym typeface="Hoefler Text"/>
              </a:defRPr>
            </a:lvl5pPr>
          </a:lstStyle>
          <a:p>
            <a:pPr/>
            <a:r>
              <a:t>內文層級一</a:t>
            </a:r>
          </a:p>
          <a:p>
            <a:pPr lvl="1"/>
            <a:r>
              <a:t>內文層級二</a:t>
            </a:r>
          </a:p>
          <a:p>
            <a:pPr lvl="2"/>
            <a:r>
              <a:t>內文層級三</a:t>
            </a:r>
          </a:p>
          <a:p>
            <a:pPr lvl="3"/>
            <a:r>
              <a:t>內文層級四</a:t>
            </a:r>
          </a:p>
          <a:p>
            <a:pPr lvl="4"/>
            <a:r>
              <a:t>內文層級五</a:t>
            </a:r>
          </a:p>
        </p:txBody>
      </p:sp>
      <p:sp>
        <p:nvSpPr>
          <p:cNvPr id="247" name="幻燈片編號"/>
          <p:cNvSpPr txBox="1"/>
          <p:nvPr>
            <p:ph type="sldNum" sz="quarter" idx="2"/>
          </p:nvPr>
        </p:nvSpPr>
        <p:spPr>
          <a:xfrm>
            <a:off x="6324600" y="9359900"/>
            <a:ext cx="342900" cy="406400"/>
          </a:xfrm>
          <a:prstGeom prst="rect">
            <a:avLst/>
          </a:prstGeom>
        </p:spPr>
        <p:txBody>
          <a:bodyPr/>
          <a:lstStyle>
            <a:lvl1pPr defTabSz="584200">
              <a:defRPr cap="none" spc="0" sz="1800">
                <a:solidFill>
                  <a:srgbClr val="FFFFFF">
                    <a:alpha val="95000"/>
                  </a:srgbClr>
                </a:solidFill>
                <a:latin typeface="Palatino"/>
                <a:ea typeface="Palatino"/>
                <a:cs typeface="Palatino"/>
                <a:sym typeface="Palatin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254" name="內文層級一…"/>
          <p:cNvSpPr txBox="1"/>
          <p:nvPr>
            <p:ph type="body" idx="1"/>
          </p:nvPr>
        </p:nvSpPr>
        <p:spPr>
          <a:xfrm>
            <a:off x="952500" y="1270000"/>
            <a:ext cx="11099800" cy="7213600"/>
          </a:xfrm>
          <a:prstGeom prst="rect">
            <a:avLst/>
          </a:prstGeom>
        </p:spPr>
        <p:txBody>
          <a:bodyPr anchor="ctr"/>
          <a:lstStyle>
            <a:lvl1pPr marL="444500" indent="-444500" defTabSz="584200">
              <a:spcBef>
                <a:spcPts val="4200"/>
              </a:spcBef>
              <a:buClrTx/>
              <a:defRPr spc="0" sz="3600">
                <a:solidFill>
                  <a:srgbClr val="000000"/>
                </a:solidFill>
                <a:latin typeface="Helvetica Light"/>
                <a:ea typeface="Helvetica Light"/>
                <a:cs typeface="Helvetica Light"/>
                <a:sym typeface="Helvetica Light"/>
              </a:defRPr>
            </a:lvl1pPr>
            <a:lvl2pPr marL="889000" indent="-444500" defTabSz="584200">
              <a:spcBef>
                <a:spcPts val="4200"/>
              </a:spcBef>
              <a:buClrTx/>
              <a:defRPr spc="0" sz="3600">
                <a:solidFill>
                  <a:srgbClr val="000000"/>
                </a:solidFill>
                <a:latin typeface="Helvetica Light"/>
                <a:ea typeface="Helvetica Light"/>
                <a:cs typeface="Helvetica Light"/>
                <a:sym typeface="Helvetica Light"/>
              </a:defRPr>
            </a:lvl2pPr>
            <a:lvl3pPr marL="1333500" indent="-444500" defTabSz="584200">
              <a:spcBef>
                <a:spcPts val="4200"/>
              </a:spcBef>
              <a:buClrTx/>
              <a:defRPr spc="0" sz="3600">
                <a:solidFill>
                  <a:srgbClr val="000000"/>
                </a:solidFill>
                <a:latin typeface="Helvetica Light"/>
                <a:ea typeface="Helvetica Light"/>
                <a:cs typeface="Helvetica Light"/>
                <a:sym typeface="Helvetica Light"/>
              </a:defRPr>
            </a:lvl3pPr>
            <a:lvl4pPr marL="1778000" indent="-444500" defTabSz="584200">
              <a:spcBef>
                <a:spcPts val="4200"/>
              </a:spcBef>
              <a:buClrTx/>
              <a:defRPr spc="0" sz="3600">
                <a:solidFill>
                  <a:srgbClr val="000000"/>
                </a:solidFill>
                <a:latin typeface="Helvetica Light"/>
                <a:ea typeface="Helvetica Light"/>
                <a:cs typeface="Helvetica Light"/>
                <a:sym typeface="Helvetica Light"/>
              </a:defRPr>
            </a:lvl4pPr>
            <a:lvl5pPr marL="2222500" indent="-444500" defTabSz="584200">
              <a:spcBef>
                <a:spcPts val="4200"/>
              </a:spcBef>
              <a:buClrTx/>
              <a:defRPr spc="0" sz="3600">
                <a:solidFill>
                  <a:srgbClr val="000000"/>
                </a:solidFill>
                <a:latin typeface="Helvetica Light"/>
                <a:ea typeface="Helvetica Light"/>
                <a:cs typeface="Helvetica Light"/>
                <a:sym typeface="Helvetica Light"/>
              </a:defRPr>
            </a:lvl5pPr>
          </a:lstStyle>
          <a:p>
            <a:pPr/>
            <a:r>
              <a:t>內文層級一</a:t>
            </a:r>
          </a:p>
          <a:p>
            <a:pPr lvl="1"/>
            <a:r>
              <a:t>內文層級二</a:t>
            </a:r>
          </a:p>
          <a:p>
            <a:pPr lvl="2"/>
            <a:r>
              <a:t>內文層級三</a:t>
            </a:r>
          </a:p>
          <a:p>
            <a:pPr lvl="3"/>
            <a:r>
              <a:t>內文層級四</a:t>
            </a:r>
          </a:p>
          <a:p>
            <a:pPr lvl="4"/>
            <a:r>
              <a:t>內文層級五</a:t>
            </a:r>
          </a:p>
        </p:txBody>
      </p:sp>
      <p:sp>
        <p:nvSpPr>
          <p:cNvPr id="255" name="幻燈片編號"/>
          <p:cNvSpPr txBox="1"/>
          <p:nvPr>
            <p:ph type="sldNum" sz="quarter" idx="2"/>
          </p:nvPr>
        </p:nvSpPr>
        <p:spPr>
          <a:xfrm>
            <a:off x="6311798" y="9251950"/>
            <a:ext cx="368504" cy="381000"/>
          </a:xfrm>
          <a:prstGeom prst="rect">
            <a:avLst/>
          </a:prstGeom>
        </p:spPr>
        <p:txBody>
          <a:bodyPr/>
          <a:lstStyle>
            <a:lvl1pPr defTabSz="584200">
              <a:defRPr cap="none" spc="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名言語錄">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2" name="lines-line-1.png" descr="lines-line-1.png"/>
          <p:cNvPicPr>
            <a:picLocks noChangeAspect="1"/>
          </p:cNvPicPr>
          <p:nvPr/>
        </p:nvPicPr>
        <p:blipFill>
          <a:blip r:embed="rId3">
            <a:extLst/>
          </a:blip>
          <a:stretch>
            <a:fillRect/>
          </a:stretch>
        </p:blipFill>
        <p:spPr>
          <a:xfrm>
            <a:off x="647700" y="8864600"/>
            <a:ext cx="11798300" cy="292100"/>
          </a:xfrm>
          <a:prstGeom prst="rect">
            <a:avLst/>
          </a:prstGeom>
          <a:ln w="12700">
            <a:miter lim="400000"/>
          </a:ln>
        </p:spPr>
      </p:pic>
      <p:pic>
        <p:nvPicPr>
          <p:cNvPr id="263" name="wave-line.png" descr="wave-line.png"/>
          <p:cNvPicPr>
            <a:picLocks noChangeAspect="1"/>
          </p:cNvPicPr>
          <p:nvPr/>
        </p:nvPicPr>
        <p:blipFill>
          <a:blip r:embed="rId4">
            <a:extLst/>
          </a:blip>
          <a:srcRect l="16094" t="82" r="38169" b="72"/>
          <a:stretch>
            <a:fillRect/>
          </a:stretch>
        </p:blipFill>
        <p:spPr>
          <a:xfrm>
            <a:off x="799800" y="597015"/>
            <a:ext cx="11367016" cy="139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
                </a:moveTo>
                <a:lnTo>
                  <a:pt x="1" y="0"/>
                </a:lnTo>
                <a:lnTo>
                  <a:pt x="0" y="21584"/>
                </a:lnTo>
                <a:lnTo>
                  <a:pt x="21599" y="21600"/>
                </a:lnTo>
                <a:lnTo>
                  <a:pt x="21600" y="16"/>
                </a:lnTo>
                <a:close/>
              </a:path>
            </a:pathLst>
          </a:custGeom>
          <a:ln w="12700">
            <a:miter lim="400000"/>
          </a:ln>
        </p:spPr>
      </p:pic>
      <p:pic>
        <p:nvPicPr>
          <p:cNvPr id="264" name="wave-line.png" descr="wave-line.png"/>
          <p:cNvPicPr>
            <a:picLocks noChangeAspect="1"/>
          </p:cNvPicPr>
          <p:nvPr/>
        </p:nvPicPr>
        <p:blipFill>
          <a:blip r:embed="rId4">
            <a:extLst/>
          </a:blip>
          <a:srcRect l="16504" t="0" r="50434" b="0"/>
          <a:stretch>
            <a:fillRect/>
          </a:stretch>
        </p:blipFill>
        <p:spPr>
          <a:xfrm rot="5400000">
            <a:off x="-3378364" y="4686138"/>
            <a:ext cx="8216901" cy="140023"/>
          </a:xfrm>
          <a:prstGeom prst="rect">
            <a:avLst/>
          </a:prstGeom>
          <a:ln w="12700">
            <a:miter lim="400000"/>
          </a:ln>
        </p:spPr>
      </p:pic>
      <p:pic>
        <p:nvPicPr>
          <p:cNvPr id="265" name="dots-line-cropped.png" descr="dots-line-cropped.png"/>
          <p:cNvPicPr>
            <a:picLocks noChangeAspect="1"/>
          </p:cNvPicPr>
          <p:nvPr/>
        </p:nvPicPr>
        <p:blipFill>
          <a:blip r:embed="rId5">
            <a:extLst/>
          </a:blip>
          <a:srcRect l="4761" t="2928" r="10188" b="0"/>
          <a:stretch>
            <a:fillRect/>
          </a:stretch>
        </p:blipFill>
        <p:spPr>
          <a:xfrm rot="16199985">
            <a:off x="-4244962" y="4772011"/>
            <a:ext cx="9753601" cy="209578"/>
          </a:xfrm>
          <a:prstGeom prst="rect">
            <a:avLst/>
          </a:prstGeom>
          <a:ln w="12700">
            <a:miter lim="400000"/>
          </a:ln>
        </p:spPr>
      </p:pic>
      <p:pic>
        <p:nvPicPr>
          <p:cNvPr id="266" name="dots-line-cropped.png" descr="dots-line-cropped.png"/>
          <p:cNvPicPr>
            <a:picLocks noChangeAspect="1"/>
          </p:cNvPicPr>
          <p:nvPr/>
        </p:nvPicPr>
        <p:blipFill>
          <a:blip r:embed="rId5">
            <a:extLst/>
          </a:blip>
          <a:srcRect l="0" t="5872" r="0" b="5892"/>
          <a:stretch>
            <a:fillRect/>
          </a:stretch>
        </p:blipFill>
        <p:spPr>
          <a:xfrm rot="21599984">
            <a:off x="698498" y="469908"/>
            <a:ext cx="11468107" cy="190501"/>
          </a:xfrm>
          <a:prstGeom prst="rect">
            <a:avLst/>
          </a:prstGeom>
          <a:ln w="12700">
            <a:miter lim="400000"/>
          </a:ln>
        </p:spPr>
      </p:pic>
      <p:pic>
        <p:nvPicPr>
          <p:cNvPr id="267" name="dots-line-cropped.png" descr="dots-line-cropped.png"/>
          <p:cNvPicPr>
            <a:picLocks noChangeAspect="1"/>
          </p:cNvPicPr>
          <p:nvPr/>
        </p:nvPicPr>
        <p:blipFill>
          <a:blip r:embed="rId5">
            <a:extLst/>
          </a:blip>
          <a:srcRect l="53986" t="2927" r="41140" b="0"/>
          <a:stretch>
            <a:fillRect/>
          </a:stretch>
        </p:blipFill>
        <p:spPr>
          <a:xfrm rot="21599984">
            <a:off x="12439650" y="9010646"/>
            <a:ext cx="558801" cy="209581"/>
          </a:xfrm>
          <a:prstGeom prst="rect">
            <a:avLst/>
          </a:prstGeom>
          <a:ln w="12700">
            <a:miter lim="400000"/>
          </a:ln>
        </p:spPr>
      </p:pic>
      <p:pic>
        <p:nvPicPr>
          <p:cNvPr id="268" name="dots-line-cropped.png" descr="dots-line-cropped.png"/>
          <p:cNvPicPr>
            <a:picLocks noChangeAspect="1"/>
          </p:cNvPicPr>
          <p:nvPr/>
        </p:nvPicPr>
        <p:blipFill>
          <a:blip r:embed="rId5">
            <a:extLst/>
          </a:blip>
          <a:srcRect l="37929" t="2926" r="56976" b="0"/>
          <a:stretch>
            <a:fillRect/>
          </a:stretch>
        </p:blipFill>
        <p:spPr>
          <a:xfrm rot="21599984">
            <a:off x="6350" y="9010652"/>
            <a:ext cx="584201" cy="209583"/>
          </a:xfrm>
          <a:prstGeom prst="rect">
            <a:avLst/>
          </a:prstGeom>
          <a:ln w="12700">
            <a:miter lim="400000"/>
          </a:ln>
        </p:spPr>
      </p:pic>
      <p:pic>
        <p:nvPicPr>
          <p:cNvPr id="269" name="lines-vert-line.png" descr="lines-vert-line.png"/>
          <p:cNvPicPr>
            <a:picLocks noChangeAspect="0"/>
          </p:cNvPicPr>
          <p:nvPr/>
        </p:nvPicPr>
        <p:blipFill>
          <a:blip r:embed="rId6">
            <a:extLst/>
          </a:blip>
          <a:stretch>
            <a:fillRect/>
          </a:stretch>
        </p:blipFill>
        <p:spPr>
          <a:xfrm>
            <a:off x="12153900" y="361949"/>
            <a:ext cx="317500" cy="8724901"/>
          </a:xfrm>
          <a:prstGeom prst="rect">
            <a:avLst/>
          </a:prstGeom>
          <a:ln w="12700">
            <a:miter lim="400000"/>
          </a:ln>
        </p:spPr>
      </p:pic>
      <p:sp>
        <p:nvSpPr>
          <p:cNvPr id="270" name="「在此輸入名言語錄。」"/>
          <p:cNvSpPr txBox="1"/>
          <p:nvPr>
            <p:ph type="body" sz="quarter" idx="13"/>
          </p:nvPr>
        </p:nvSpPr>
        <p:spPr>
          <a:xfrm>
            <a:off x="1270000" y="4502149"/>
            <a:ext cx="10464800" cy="736601"/>
          </a:xfrm>
          <a:prstGeom prst="rect">
            <a:avLst/>
          </a:prstGeom>
        </p:spPr>
        <p:txBody>
          <a:bodyPr anchor="ctr">
            <a:spAutoFit/>
          </a:bodyPr>
          <a:lstStyle>
            <a:lvl1pPr marL="0" indent="0" algn="ctr" defTabSz="584200">
              <a:spcBef>
                <a:spcPts val="0"/>
              </a:spcBef>
              <a:buClrTx/>
              <a:buSzTx/>
              <a:buNone/>
              <a:defRPr i="1" spc="0" sz="3600">
                <a:solidFill>
                  <a:srgbClr val="006288"/>
                </a:solidFill>
                <a:latin typeface="Georgia"/>
                <a:ea typeface="Georgia"/>
                <a:cs typeface="Georgia"/>
                <a:sym typeface="Georgia"/>
              </a:defRPr>
            </a:lvl1pPr>
          </a:lstStyle>
          <a:p>
            <a:pPr/>
            <a:r>
              <a:t>「在此輸入名言語錄。」</a:t>
            </a:r>
          </a:p>
        </p:txBody>
      </p:sp>
      <p:sp>
        <p:nvSpPr>
          <p:cNvPr id="271" name="–王大明"/>
          <p:cNvSpPr txBox="1"/>
          <p:nvPr>
            <p:ph type="body" sz="quarter" idx="14"/>
          </p:nvPr>
        </p:nvSpPr>
        <p:spPr>
          <a:xfrm>
            <a:off x="1270000" y="6362700"/>
            <a:ext cx="10464800" cy="520700"/>
          </a:xfrm>
          <a:prstGeom prst="rect">
            <a:avLst/>
          </a:prstGeom>
        </p:spPr>
        <p:txBody>
          <a:bodyPr>
            <a:spAutoFit/>
          </a:bodyPr>
          <a:lstStyle>
            <a:lvl1pPr marL="0" indent="0" algn="ctr" defTabSz="584200">
              <a:spcBef>
                <a:spcPts val="0"/>
              </a:spcBef>
              <a:buClrTx/>
              <a:buSzTx/>
              <a:buNone/>
              <a:defRPr spc="0" sz="2400">
                <a:solidFill>
                  <a:srgbClr val="006288"/>
                </a:solidFill>
                <a:latin typeface="Georgia"/>
                <a:ea typeface="Georgia"/>
                <a:cs typeface="Georgia"/>
                <a:sym typeface="Georgia"/>
              </a:defRPr>
            </a:lvl1pPr>
          </a:lstStyle>
          <a:p>
            <a:pPr/>
            <a:r>
              <a:t>–王大明</a:t>
            </a:r>
          </a:p>
        </p:txBody>
      </p:sp>
      <p:sp>
        <p:nvSpPr>
          <p:cNvPr id="272" name="幻燈片編號"/>
          <p:cNvSpPr txBox="1"/>
          <p:nvPr>
            <p:ph type="sldNum" sz="quarter" idx="2"/>
          </p:nvPr>
        </p:nvSpPr>
        <p:spPr>
          <a:xfrm>
            <a:off x="6279642" y="9296400"/>
            <a:ext cx="432817" cy="406400"/>
          </a:xfrm>
          <a:prstGeom prst="rect">
            <a:avLst/>
          </a:prstGeom>
        </p:spPr>
        <p:txBody>
          <a:bodyPr/>
          <a:lstStyle>
            <a:lvl1pPr defTabSz="584200">
              <a:defRPr cap="none" spc="0" sz="2200">
                <a:solidFill>
                  <a:srgbClr val="006288"/>
                </a:solidFill>
                <a:latin typeface="Marker Felt"/>
                <a:ea typeface="Marker Felt"/>
                <a:cs typeface="Marker Felt"/>
                <a:sym typeface="Marker Fel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影像"/>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大標題文字"/>
          <p:cNvSpPr txBox="1"/>
          <p:nvPr>
            <p:ph type="title"/>
          </p:nvPr>
        </p:nvSpPr>
        <p:spPr>
          <a:prstGeom prst="rect">
            <a:avLst/>
          </a:prstGeom>
        </p:spPr>
        <p:txBody>
          <a:bodyPr/>
          <a:lstStyle/>
          <a:p>
            <a:pPr/>
            <a:r>
              <a:t>大標題文字</a:t>
            </a:r>
          </a:p>
        </p:txBody>
      </p:sp>
      <p:sp>
        <p:nvSpPr>
          <p:cNvPr id="32" name="內文層級一…"/>
          <p:cNvSpPr txBox="1"/>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內文層級一</a:t>
            </a:r>
          </a:p>
          <a:p>
            <a:pPr lvl="1"/>
            <a:r>
              <a:t>內文層級二</a:t>
            </a:r>
          </a:p>
          <a:p>
            <a:pPr lvl="2"/>
            <a:r>
              <a:t>內文層級三</a:t>
            </a:r>
          </a:p>
          <a:p>
            <a:pPr lvl="3"/>
            <a:r>
              <a:t>內文層級四</a:t>
            </a:r>
          </a:p>
          <a:p>
            <a:pPr lvl="4"/>
            <a:r>
              <a:t>內文層級五</a:t>
            </a:r>
          </a:p>
        </p:txBody>
      </p:sp>
      <p:sp>
        <p:nvSpPr>
          <p:cNvPr id="33"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Photo - Right &amp; Chart">
    <p:bg>
      <p:bgPr>
        <a:solidFill>
          <a:srgbClr val="FFFFFF"/>
        </a:solidFill>
      </p:bgPr>
    </p:bg>
    <p:spTree>
      <p:nvGrpSpPr>
        <p:cNvPr id="1" name=""/>
        <p:cNvGrpSpPr/>
        <p:nvPr/>
      </p:nvGrpSpPr>
      <p:grpSpPr>
        <a:xfrm>
          <a:off x="0" y="0"/>
          <a:ext cx="0" cy="0"/>
          <a:chOff x="0" y="0"/>
          <a:chExt cx="0" cy="0"/>
        </a:xfrm>
      </p:grpSpPr>
      <p:sp>
        <p:nvSpPr>
          <p:cNvPr id="279" name="13"/>
          <p:cNvSpPr txBox="1"/>
          <p:nvPr>
            <p:ph type="body" sz="quarter" idx="13"/>
          </p:nvPr>
        </p:nvSpPr>
        <p:spPr>
          <a:xfrm>
            <a:off x="5567261" y="433694"/>
            <a:ext cx="1880085" cy="2006601"/>
          </a:xfrm>
          <a:prstGeom prst="rect">
            <a:avLst/>
          </a:prstGeom>
        </p:spPr>
        <p:txBody>
          <a:bodyPr wrap="none" anchor="ctr">
            <a:spAutoFit/>
          </a:bodyPr>
          <a:lstStyle>
            <a:lvl1pPr marL="0" indent="0" algn="ctr" defTabSz="584200">
              <a:spcBef>
                <a:spcPts val="0"/>
              </a:spcBef>
              <a:buClrTx/>
              <a:buSzTx/>
              <a:buNone/>
              <a:defRPr b="1" spc="0" sz="12500">
                <a:solidFill>
                  <a:srgbClr val="D4D4D2">
                    <a:alpha val="11352"/>
                  </a:srgbClr>
                </a:solidFill>
                <a:latin typeface="Helvetica"/>
                <a:ea typeface="Helvetica"/>
                <a:cs typeface="Helvetica"/>
                <a:sym typeface="Helvetica"/>
              </a:defRPr>
            </a:lvl1pPr>
          </a:lstStyle>
          <a:p>
            <a:pPr/>
            <a:r>
              <a:t>13</a:t>
            </a:r>
          </a:p>
        </p:txBody>
      </p:sp>
      <p:sp>
        <p:nvSpPr>
          <p:cNvPr id="280" name="Keynote presentation"/>
          <p:cNvSpPr txBox="1"/>
          <p:nvPr>
            <p:ph type="body" sz="quarter" idx="14"/>
          </p:nvPr>
        </p:nvSpPr>
        <p:spPr>
          <a:xfrm>
            <a:off x="4618969" y="1819788"/>
            <a:ext cx="3776671" cy="1041401"/>
          </a:xfrm>
          <a:prstGeom prst="rect">
            <a:avLst/>
          </a:prstGeom>
        </p:spPr>
        <p:txBody>
          <a:bodyPr anchor="ctr">
            <a:spAutoFit/>
          </a:bodyPr>
          <a:lstStyle>
            <a:lvl1pPr marL="0" indent="0" algn="ctr" defTabSz="584200">
              <a:spcBef>
                <a:spcPts val="0"/>
              </a:spcBef>
              <a:buClrTx/>
              <a:buSzTx/>
              <a:buNone/>
              <a:defRPr b="1" cap="all" spc="0" sz="3100">
                <a:solidFill>
                  <a:srgbClr val="D4D4D2"/>
                </a:solidFill>
                <a:latin typeface="Helvetica"/>
                <a:ea typeface="Helvetica"/>
                <a:cs typeface="Helvetica"/>
                <a:sym typeface="Helvetica"/>
              </a:defRPr>
            </a:lvl1pPr>
          </a:lstStyle>
          <a:p>
            <a:pPr/>
            <a:r>
              <a:t>Keynote presentation</a:t>
            </a:r>
          </a:p>
        </p:txBody>
      </p:sp>
      <p:sp>
        <p:nvSpPr>
          <p:cNvPr id="281" name="Typi non habent claritatem insitam; est usus legentis in iis qui facit eorum claritatem. Investigationes demonstraverunt lectores legere me lius quod ii legunt saepius. Claritas est etiam processus dynamicus, qui sequitur mutationem consuetudium lectorum. Mirum est notare quam littera gothica, quam nunc"/>
          <p:cNvSpPr txBox="1"/>
          <p:nvPr>
            <p:ph type="body" sz="quarter" idx="15"/>
          </p:nvPr>
        </p:nvSpPr>
        <p:spPr>
          <a:xfrm>
            <a:off x="1297540" y="4207561"/>
            <a:ext cx="5644960" cy="1244601"/>
          </a:xfrm>
          <a:prstGeom prst="rect">
            <a:avLst/>
          </a:prstGeom>
        </p:spPr>
        <p:txBody>
          <a:bodyPr anchor="ctr">
            <a:spAutoFit/>
          </a:bodyPr>
          <a:lstStyle>
            <a:lvl1pPr marL="0" indent="0" defTabSz="584200">
              <a:spcBef>
                <a:spcPts val="0"/>
              </a:spcBef>
              <a:buClrTx/>
              <a:buSzTx/>
              <a:buNone/>
              <a:defRPr spc="0" sz="1500">
                <a:solidFill>
                  <a:srgbClr val="D4D4D2"/>
                </a:solidFill>
                <a:latin typeface="Helvetica Light"/>
                <a:ea typeface="Helvetica Light"/>
                <a:cs typeface="Helvetica Light"/>
                <a:sym typeface="Helvetica Light"/>
              </a:defRPr>
            </a:lvl1pPr>
          </a:lstStyle>
          <a:p>
            <a:pPr/>
            <a:r>
              <a:t>Typi non habent claritatem insitam; est usus legentis in iis qui facit eorum claritatem. Investigationes demonstraverunt lectores legere me lius quod ii legunt saepius. Claritas est etiam processus dynamicus, qui sequitur mutationem consuetudium lectorum. Mirum est notare quam littera gothica, quam nunc</a:t>
            </a:r>
          </a:p>
        </p:txBody>
      </p:sp>
      <p:sp>
        <p:nvSpPr>
          <p:cNvPr id="282" name="lectores legere me"/>
          <p:cNvSpPr txBox="1"/>
          <p:nvPr>
            <p:ph type="body" sz="quarter" idx="16"/>
          </p:nvPr>
        </p:nvSpPr>
        <p:spPr>
          <a:xfrm>
            <a:off x="1287732" y="3689127"/>
            <a:ext cx="3353867" cy="431801"/>
          </a:xfrm>
          <a:prstGeom prst="rect">
            <a:avLst/>
          </a:prstGeom>
        </p:spPr>
        <p:txBody>
          <a:bodyPr wrap="none" anchor="ctr">
            <a:spAutoFit/>
          </a:bodyPr>
          <a:lstStyle>
            <a:lvl1pPr marL="0" indent="0" defTabSz="584200">
              <a:spcBef>
                <a:spcPts val="0"/>
              </a:spcBef>
              <a:buClrTx/>
              <a:buSzTx/>
              <a:buNone/>
              <a:defRPr b="1" cap="all" spc="0" sz="2200">
                <a:solidFill>
                  <a:srgbClr val="D4D4D2"/>
                </a:solidFill>
                <a:latin typeface="Helvetica"/>
                <a:ea typeface="Helvetica"/>
                <a:cs typeface="Helvetica"/>
                <a:sym typeface="Helvetica"/>
              </a:defRPr>
            </a:lvl1pPr>
          </a:lstStyle>
          <a:p>
            <a:pPr/>
            <a:r>
              <a:t>lectores legere me</a:t>
            </a:r>
          </a:p>
        </p:txBody>
      </p:sp>
      <p:sp>
        <p:nvSpPr>
          <p:cNvPr id="283" name="幻燈片編號"/>
          <p:cNvSpPr txBox="1"/>
          <p:nvPr>
            <p:ph type="sldNum" sz="quarter" idx="2"/>
          </p:nvPr>
        </p:nvSpPr>
        <p:spPr>
          <a:xfrm>
            <a:off x="6311798" y="9251950"/>
            <a:ext cx="368504" cy="381000"/>
          </a:xfrm>
          <a:prstGeom prst="rect">
            <a:avLst/>
          </a:prstGeom>
        </p:spPr>
        <p:txBody>
          <a:bodyPr/>
          <a:lstStyle>
            <a:lvl1pPr defTabSz="584200">
              <a:defRPr cap="none" spc="0"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大標題、項目符號與照片">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90" name="plus-line.png" descr="plus-line.png"/>
          <p:cNvPicPr>
            <a:picLocks noChangeAspect="1"/>
          </p:cNvPicPr>
          <p:nvPr/>
        </p:nvPicPr>
        <p:blipFill>
          <a:blip r:embed="rId3">
            <a:extLst/>
          </a:blip>
          <a:srcRect l="2812" t="20000" r="57187" b="20000"/>
          <a:stretch>
            <a:fillRect/>
          </a:stretch>
        </p:blipFill>
        <p:spPr>
          <a:xfrm rot="5400000">
            <a:off x="-4305300" y="4724400"/>
            <a:ext cx="9753601" cy="30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lnTo>
                  <a:pt x="0" y="21600"/>
                </a:lnTo>
                <a:close/>
              </a:path>
            </a:pathLst>
          </a:custGeom>
          <a:ln w="12700">
            <a:miter lim="400000"/>
          </a:ln>
        </p:spPr>
      </p:pic>
      <p:pic>
        <p:nvPicPr>
          <p:cNvPr id="291" name="plus-line.png" descr="plus-line.png"/>
          <p:cNvPicPr>
            <a:picLocks noChangeAspect="1"/>
          </p:cNvPicPr>
          <p:nvPr/>
        </p:nvPicPr>
        <p:blipFill>
          <a:blip r:embed="rId3">
            <a:extLst/>
          </a:blip>
          <a:srcRect l="10000" t="20000" r="61874" b="20000"/>
          <a:stretch>
            <a:fillRect/>
          </a:stretch>
        </p:blipFill>
        <p:spPr>
          <a:xfrm rot="5400000">
            <a:off x="8902700" y="5524500"/>
            <a:ext cx="6858001" cy="304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lnTo>
                  <a:pt x="0" y="21600"/>
                </a:lnTo>
                <a:close/>
              </a:path>
            </a:pathLst>
          </a:custGeom>
          <a:ln w="12700">
            <a:miter lim="400000"/>
          </a:ln>
        </p:spPr>
      </p:pic>
      <p:pic>
        <p:nvPicPr>
          <p:cNvPr id="292" name="plus-line.png" descr="plus-line.png"/>
          <p:cNvPicPr>
            <a:picLocks noChangeAspect="1"/>
          </p:cNvPicPr>
          <p:nvPr/>
        </p:nvPicPr>
        <p:blipFill>
          <a:blip r:embed="rId3">
            <a:extLst/>
          </a:blip>
          <a:srcRect l="19114" t="12500" r="27552" b="27500"/>
          <a:stretch>
            <a:fillRect/>
          </a:stretch>
        </p:blipFill>
        <p:spPr>
          <a:xfrm rot="10800000">
            <a:off x="0" y="9016999"/>
            <a:ext cx="13004800" cy="30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lnTo>
                  <a:pt x="0" y="21600"/>
                </a:lnTo>
                <a:lnTo>
                  <a:pt x="21600" y="21600"/>
                </a:lnTo>
                <a:close/>
              </a:path>
            </a:pathLst>
          </a:custGeom>
          <a:ln w="12700">
            <a:miter lim="400000"/>
          </a:ln>
        </p:spPr>
      </p:pic>
      <p:pic>
        <p:nvPicPr>
          <p:cNvPr id="293" name="plus-line.png" descr="plus-line.png"/>
          <p:cNvPicPr>
            <a:picLocks noChangeAspect="1"/>
          </p:cNvPicPr>
          <p:nvPr/>
        </p:nvPicPr>
        <p:blipFill>
          <a:blip r:embed="rId3">
            <a:extLst/>
          </a:blip>
          <a:srcRect l="0" t="18751" r="51796" b="21247"/>
          <a:stretch>
            <a:fillRect/>
          </a:stretch>
        </p:blipFill>
        <p:spPr>
          <a:xfrm rot="10800002">
            <a:off x="704849" y="1974846"/>
            <a:ext cx="11753851" cy="304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lnTo>
                  <a:pt x="0" y="21600"/>
                </a:lnTo>
                <a:close/>
              </a:path>
            </a:pathLst>
          </a:custGeom>
          <a:ln w="12700">
            <a:miter lim="400000"/>
          </a:ln>
        </p:spPr>
      </p:pic>
      <p:pic>
        <p:nvPicPr>
          <p:cNvPr id="294" name="scrapbook_title_hi.png" descr="scrapbook_title_hi.png"/>
          <p:cNvPicPr>
            <a:picLocks noChangeAspect="0"/>
          </p:cNvPicPr>
          <p:nvPr/>
        </p:nvPicPr>
        <p:blipFill>
          <a:blip r:embed="rId4">
            <a:extLst/>
          </a:blip>
          <a:stretch>
            <a:fillRect/>
          </a:stretch>
        </p:blipFill>
        <p:spPr>
          <a:xfrm>
            <a:off x="1092200" y="304800"/>
            <a:ext cx="10845800" cy="2260600"/>
          </a:xfrm>
          <a:prstGeom prst="rect">
            <a:avLst/>
          </a:prstGeom>
          <a:ln w="12700">
            <a:miter lim="400000"/>
          </a:ln>
        </p:spPr>
      </p:pic>
      <p:sp>
        <p:nvSpPr>
          <p:cNvPr id="295" name="影像"/>
          <p:cNvSpPr/>
          <p:nvPr>
            <p:ph type="pic" sz="quarter" idx="13"/>
          </p:nvPr>
        </p:nvSpPr>
        <p:spPr>
          <a:xfrm rot="21360000">
            <a:off x="9200255" y="4718341"/>
            <a:ext cx="3061884" cy="4079708"/>
          </a:xfrm>
          <a:prstGeom prst="rect">
            <a:avLst/>
          </a:prstGeom>
          <a:ln w="101600">
            <a:solidFill>
              <a:srgbClr val="FFFFFF"/>
            </a:solidFill>
          </a:ln>
          <a:effectLst>
            <a:outerShdw sx="100000" sy="100000" kx="0" ky="0" algn="b" rotWithShape="0" blurRad="38100" dist="50800" dir="5400000">
              <a:srgbClr val="292929">
                <a:alpha val="69750"/>
              </a:srgbClr>
            </a:outerShdw>
          </a:effectLst>
        </p:spPr>
        <p:txBody>
          <a:bodyPr lIns="91439" tIns="45719" rIns="91439" bIns="45719">
            <a:noAutofit/>
          </a:bodyPr>
          <a:lstStyle/>
          <a:p>
            <a:pPr/>
          </a:p>
        </p:txBody>
      </p:sp>
      <p:sp>
        <p:nvSpPr>
          <p:cNvPr id="296" name="大標題文字"/>
          <p:cNvSpPr txBox="1"/>
          <p:nvPr>
            <p:ph type="title"/>
          </p:nvPr>
        </p:nvSpPr>
        <p:spPr>
          <a:xfrm>
            <a:off x="1270000" y="254000"/>
            <a:ext cx="10464800" cy="2349500"/>
          </a:xfrm>
          <a:prstGeom prst="rect">
            <a:avLst/>
          </a:prstGeom>
        </p:spPr>
        <p:txBody>
          <a:bodyPr anchor="ctr"/>
          <a:lstStyle>
            <a:lvl1pPr defTabSz="584200">
              <a:defRPr cap="none" spc="0" sz="7000">
                <a:solidFill>
                  <a:srgbClr val="528D4D"/>
                </a:solidFill>
                <a:latin typeface="Marker Felt"/>
                <a:ea typeface="Marker Felt"/>
                <a:cs typeface="Marker Felt"/>
                <a:sym typeface="Marker Felt"/>
              </a:defRPr>
            </a:lvl1pPr>
          </a:lstStyle>
          <a:p>
            <a:pPr/>
            <a:r>
              <a:t>大標題文字</a:t>
            </a:r>
          </a:p>
        </p:txBody>
      </p:sp>
      <p:sp>
        <p:nvSpPr>
          <p:cNvPr id="297" name="內文層級一…"/>
          <p:cNvSpPr txBox="1"/>
          <p:nvPr>
            <p:ph type="body" sz="half" idx="1"/>
          </p:nvPr>
        </p:nvSpPr>
        <p:spPr>
          <a:xfrm>
            <a:off x="1270000" y="2971800"/>
            <a:ext cx="7191483" cy="5842000"/>
          </a:xfrm>
          <a:prstGeom prst="rect">
            <a:avLst/>
          </a:prstGeom>
        </p:spPr>
        <p:txBody>
          <a:bodyPr anchor="ctr"/>
          <a:lstStyle>
            <a:lvl1pPr marL="368299" indent="-368299" defTabSz="584200">
              <a:spcBef>
                <a:spcPts val="3000"/>
              </a:spcBef>
              <a:buClrTx/>
              <a:buSzPct val="50000"/>
              <a:buBlip>
                <a:blip r:embed="rId5"/>
              </a:buBlip>
              <a:defRPr spc="0" sz="3500">
                <a:solidFill>
                  <a:srgbClr val="006288"/>
                </a:solidFill>
                <a:latin typeface="Georgia"/>
                <a:ea typeface="Georgia"/>
                <a:cs typeface="Georgia"/>
                <a:sym typeface="Georgia"/>
              </a:defRPr>
            </a:lvl1pPr>
            <a:lvl2pPr marL="736600" indent="-368300" defTabSz="584200">
              <a:spcBef>
                <a:spcPts val="3000"/>
              </a:spcBef>
              <a:buClrTx/>
              <a:buSzPct val="50000"/>
              <a:buBlip>
                <a:blip r:embed="rId5"/>
              </a:buBlip>
              <a:defRPr spc="0" sz="3500">
                <a:solidFill>
                  <a:srgbClr val="006288"/>
                </a:solidFill>
                <a:latin typeface="Georgia"/>
                <a:ea typeface="Georgia"/>
                <a:cs typeface="Georgia"/>
                <a:sym typeface="Georgia"/>
              </a:defRPr>
            </a:lvl2pPr>
            <a:lvl3pPr marL="1104900" indent="-368300" defTabSz="584200">
              <a:spcBef>
                <a:spcPts val="3000"/>
              </a:spcBef>
              <a:buClrTx/>
              <a:buSzPct val="50000"/>
              <a:buBlip>
                <a:blip r:embed="rId5"/>
              </a:buBlip>
              <a:defRPr spc="0" sz="3500">
                <a:solidFill>
                  <a:srgbClr val="006288"/>
                </a:solidFill>
                <a:latin typeface="Georgia"/>
                <a:ea typeface="Georgia"/>
                <a:cs typeface="Georgia"/>
                <a:sym typeface="Georgia"/>
              </a:defRPr>
            </a:lvl3pPr>
            <a:lvl4pPr marL="1473200" indent="-368300" defTabSz="584200">
              <a:spcBef>
                <a:spcPts val="3000"/>
              </a:spcBef>
              <a:buClrTx/>
              <a:buSzPct val="50000"/>
              <a:buBlip>
                <a:blip r:embed="rId5"/>
              </a:buBlip>
              <a:defRPr spc="0" sz="3500">
                <a:solidFill>
                  <a:srgbClr val="006288"/>
                </a:solidFill>
                <a:latin typeface="Georgia"/>
                <a:ea typeface="Georgia"/>
                <a:cs typeface="Georgia"/>
                <a:sym typeface="Georgia"/>
              </a:defRPr>
            </a:lvl4pPr>
            <a:lvl5pPr marL="1841500" indent="-368300" defTabSz="584200">
              <a:spcBef>
                <a:spcPts val="3000"/>
              </a:spcBef>
              <a:buClrTx/>
              <a:buSzPct val="50000"/>
              <a:buBlip>
                <a:blip r:embed="rId5"/>
              </a:buBlip>
              <a:defRPr spc="0" sz="3500">
                <a:solidFill>
                  <a:srgbClr val="006288"/>
                </a:solidFill>
                <a:latin typeface="Georgia"/>
                <a:ea typeface="Georgia"/>
                <a:cs typeface="Georgia"/>
                <a:sym typeface="Georgia"/>
              </a:defRPr>
            </a:lvl5pPr>
          </a:lstStyle>
          <a:p>
            <a:pPr/>
            <a:r>
              <a:t>內文層級一</a:t>
            </a:r>
          </a:p>
          <a:p>
            <a:pPr lvl="1"/>
            <a:r>
              <a:t>內文層級二</a:t>
            </a:r>
          </a:p>
          <a:p>
            <a:pPr lvl="2"/>
            <a:r>
              <a:t>內文層級三</a:t>
            </a:r>
          </a:p>
          <a:p>
            <a:pPr lvl="3"/>
            <a:r>
              <a:t>內文層級四</a:t>
            </a:r>
          </a:p>
          <a:p>
            <a:pPr lvl="4"/>
            <a:r>
              <a:t>內文層級五</a:t>
            </a:r>
          </a:p>
        </p:txBody>
      </p:sp>
      <p:sp>
        <p:nvSpPr>
          <p:cNvPr id="298" name="幻燈片編號"/>
          <p:cNvSpPr txBox="1"/>
          <p:nvPr>
            <p:ph type="sldNum" sz="quarter" idx="2"/>
          </p:nvPr>
        </p:nvSpPr>
        <p:spPr>
          <a:xfrm>
            <a:off x="6279642" y="9296400"/>
            <a:ext cx="432817" cy="406400"/>
          </a:xfrm>
          <a:prstGeom prst="rect">
            <a:avLst/>
          </a:prstGeom>
        </p:spPr>
        <p:txBody>
          <a:bodyPr/>
          <a:lstStyle>
            <a:lvl1pPr defTabSz="584200">
              <a:defRPr cap="none" spc="0" sz="2200">
                <a:solidFill>
                  <a:srgbClr val="006288"/>
                </a:solidFill>
                <a:latin typeface="Marker Felt"/>
                <a:ea typeface="Marker Felt"/>
                <a:cs typeface="Marker Felt"/>
                <a:sym typeface="Marker Fel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大標題 - 中央">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05" name="chalk_line-1.png" descr="chalk_line-1.png"/>
          <p:cNvPicPr>
            <a:picLocks noChangeAspect="1"/>
          </p:cNvPicPr>
          <p:nvPr/>
        </p:nvPicPr>
        <p:blipFill>
          <a:blip r:embed="rId3">
            <a:extLst/>
          </a:blip>
          <a:stretch>
            <a:fillRect/>
          </a:stretch>
        </p:blipFill>
        <p:spPr>
          <a:xfrm>
            <a:off x="177800" y="0"/>
            <a:ext cx="3441700" cy="9794917"/>
          </a:xfrm>
          <a:prstGeom prst="rect">
            <a:avLst/>
          </a:prstGeom>
          <a:ln w="12700">
            <a:miter lim="400000"/>
          </a:ln>
        </p:spPr>
      </p:pic>
      <p:pic>
        <p:nvPicPr>
          <p:cNvPr id="306" name="chalk_line-2.png" descr="chalk_line-2.png"/>
          <p:cNvPicPr>
            <a:picLocks noChangeAspect="1"/>
          </p:cNvPicPr>
          <p:nvPr/>
        </p:nvPicPr>
        <p:blipFill>
          <a:blip r:embed="rId4">
            <a:extLst/>
          </a:blip>
          <a:stretch>
            <a:fillRect/>
          </a:stretch>
        </p:blipFill>
        <p:spPr>
          <a:xfrm>
            <a:off x="5168900" y="1321246"/>
            <a:ext cx="7835900" cy="7934466"/>
          </a:xfrm>
          <a:prstGeom prst="rect">
            <a:avLst/>
          </a:prstGeom>
          <a:ln w="12700">
            <a:miter lim="400000"/>
          </a:ln>
        </p:spPr>
      </p:pic>
      <p:pic>
        <p:nvPicPr>
          <p:cNvPr id="307" name="scrapbook_cover_title_hi.png" descr="scrapbook_cover_title_hi.png"/>
          <p:cNvPicPr>
            <a:picLocks noChangeAspect="0"/>
          </p:cNvPicPr>
          <p:nvPr/>
        </p:nvPicPr>
        <p:blipFill>
          <a:blip r:embed="rId5">
            <a:extLst/>
          </a:blip>
          <a:stretch>
            <a:fillRect/>
          </a:stretch>
        </p:blipFill>
        <p:spPr>
          <a:xfrm>
            <a:off x="622300" y="407806"/>
            <a:ext cx="11760200" cy="4178301"/>
          </a:xfrm>
          <a:prstGeom prst="rect">
            <a:avLst/>
          </a:prstGeom>
          <a:ln w="12700">
            <a:miter lim="400000"/>
          </a:ln>
        </p:spPr>
      </p:pic>
      <p:sp>
        <p:nvSpPr>
          <p:cNvPr id="308" name="大標題文字"/>
          <p:cNvSpPr txBox="1"/>
          <p:nvPr>
            <p:ph type="title"/>
          </p:nvPr>
        </p:nvSpPr>
        <p:spPr>
          <a:xfrm>
            <a:off x="1270000" y="1353956"/>
            <a:ext cx="10464800" cy="2286001"/>
          </a:xfrm>
          <a:prstGeom prst="rect">
            <a:avLst/>
          </a:prstGeom>
        </p:spPr>
        <p:txBody>
          <a:bodyPr anchor="ctr"/>
          <a:lstStyle>
            <a:lvl1pPr defTabSz="584200">
              <a:defRPr cap="none" i="1" spc="0" sz="7000">
                <a:solidFill>
                  <a:srgbClr val="292929">
                    <a:alpha val="93000"/>
                  </a:srgbClr>
                </a:solidFill>
                <a:latin typeface="Georgia"/>
                <a:ea typeface="Georgia"/>
                <a:cs typeface="Georgia"/>
                <a:sym typeface="Georgia"/>
              </a:defRPr>
            </a:lvl1pPr>
          </a:lstStyle>
          <a:p>
            <a:pPr/>
            <a:r>
              <a:t>大標題文字</a:t>
            </a:r>
          </a:p>
        </p:txBody>
      </p:sp>
      <p:sp>
        <p:nvSpPr>
          <p:cNvPr id="309" name="幻燈片編號"/>
          <p:cNvSpPr txBox="1"/>
          <p:nvPr>
            <p:ph type="sldNum" sz="quarter" idx="2"/>
          </p:nvPr>
        </p:nvSpPr>
        <p:spPr>
          <a:xfrm>
            <a:off x="6279642" y="9296400"/>
            <a:ext cx="432817" cy="406400"/>
          </a:xfrm>
          <a:prstGeom prst="rect">
            <a:avLst/>
          </a:prstGeom>
        </p:spPr>
        <p:txBody>
          <a:bodyPr/>
          <a:lstStyle>
            <a:lvl1pPr defTabSz="584200">
              <a:defRPr cap="none" spc="0" sz="2200">
                <a:solidFill>
                  <a:srgbClr val="006288"/>
                </a:solidFill>
                <a:latin typeface="Marker Felt"/>
                <a:ea typeface="Marker Felt"/>
                <a:cs typeface="Marker Felt"/>
                <a:sym typeface="Marker Fel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大標題與項目符號">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16" name="dash-line.png" descr="dash-line.png"/>
          <p:cNvPicPr>
            <a:picLocks noChangeAspect="1"/>
          </p:cNvPicPr>
          <p:nvPr/>
        </p:nvPicPr>
        <p:blipFill>
          <a:blip r:embed="rId3">
            <a:extLst/>
          </a:blip>
          <a:srcRect l="0" t="21428" r="64508" b="16071"/>
          <a:stretch>
            <a:fillRect/>
          </a:stretch>
        </p:blipFill>
        <p:spPr>
          <a:xfrm>
            <a:off x="444500" y="1854200"/>
            <a:ext cx="12115800" cy="444500"/>
          </a:xfrm>
          <a:prstGeom prst="rect">
            <a:avLst/>
          </a:prstGeom>
          <a:ln w="12700">
            <a:miter lim="400000"/>
          </a:ln>
        </p:spPr>
      </p:pic>
      <p:pic>
        <p:nvPicPr>
          <p:cNvPr id="317" name="dash-line.png" descr="dash-line.png"/>
          <p:cNvPicPr>
            <a:picLocks noChangeAspect="1"/>
          </p:cNvPicPr>
          <p:nvPr/>
        </p:nvPicPr>
        <p:blipFill>
          <a:blip r:embed="rId3">
            <a:extLst/>
          </a:blip>
          <a:srcRect l="0" t="19642" r="61904" b="17857"/>
          <a:stretch>
            <a:fillRect/>
          </a:stretch>
        </p:blipFill>
        <p:spPr>
          <a:xfrm>
            <a:off x="0" y="8940800"/>
            <a:ext cx="13004800" cy="444500"/>
          </a:xfrm>
          <a:prstGeom prst="rect">
            <a:avLst/>
          </a:prstGeom>
          <a:ln w="12700">
            <a:miter lim="400000"/>
          </a:ln>
        </p:spPr>
      </p:pic>
      <p:pic>
        <p:nvPicPr>
          <p:cNvPr id="318" name="dash-line.png" descr="dash-line.png"/>
          <p:cNvPicPr>
            <a:picLocks noChangeAspect="0"/>
          </p:cNvPicPr>
          <p:nvPr/>
        </p:nvPicPr>
        <p:blipFill>
          <a:blip r:embed="rId3">
            <a:extLst/>
          </a:blip>
          <a:srcRect l="0" t="19642" r="71428" b="17857"/>
          <a:stretch>
            <a:fillRect/>
          </a:stretch>
        </p:blipFill>
        <p:spPr>
          <a:xfrm rot="5400000">
            <a:off x="-4260850" y="4654550"/>
            <a:ext cx="9753601" cy="444500"/>
          </a:xfrm>
          <a:prstGeom prst="rect">
            <a:avLst/>
          </a:prstGeom>
          <a:ln w="12700">
            <a:miter lim="400000"/>
          </a:ln>
        </p:spPr>
      </p:pic>
      <p:pic>
        <p:nvPicPr>
          <p:cNvPr id="319" name="dash-line.png" descr="dash-line.png"/>
          <p:cNvPicPr>
            <a:picLocks noChangeAspect="1"/>
          </p:cNvPicPr>
          <p:nvPr/>
        </p:nvPicPr>
        <p:blipFill>
          <a:blip r:embed="rId3">
            <a:extLst/>
          </a:blip>
          <a:srcRect l="0" t="16071" r="78794" b="21428"/>
          <a:stretch>
            <a:fillRect/>
          </a:stretch>
        </p:blipFill>
        <p:spPr>
          <a:xfrm rot="5400000">
            <a:off x="8769350" y="5238750"/>
            <a:ext cx="7239001" cy="444500"/>
          </a:xfrm>
          <a:prstGeom prst="rect">
            <a:avLst/>
          </a:prstGeom>
          <a:ln w="12700">
            <a:miter lim="400000"/>
          </a:ln>
        </p:spPr>
      </p:pic>
      <p:pic>
        <p:nvPicPr>
          <p:cNvPr id="320" name="tri-line.png" descr="tri-line.png"/>
          <p:cNvPicPr>
            <a:picLocks noChangeAspect="1"/>
          </p:cNvPicPr>
          <p:nvPr/>
        </p:nvPicPr>
        <p:blipFill>
          <a:blip r:embed="rId4">
            <a:extLst/>
          </a:blip>
          <a:srcRect l="70681" t="18886" r="0" b="0"/>
          <a:stretch>
            <a:fillRect/>
          </a:stretch>
        </p:blipFill>
        <p:spPr>
          <a:xfrm rot="16199995">
            <a:off x="-2691091" y="5364436"/>
            <a:ext cx="7048502" cy="4090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
                </a:lnTo>
                <a:lnTo>
                  <a:pt x="0" y="0"/>
                </a:lnTo>
                <a:lnTo>
                  <a:pt x="0" y="21599"/>
                </a:lnTo>
                <a:lnTo>
                  <a:pt x="21600" y="21600"/>
                </a:lnTo>
                <a:close/>
              </a:path>
            </a:pathLst>
          </a:custGeom>
          <a:ln w="12700">
            <a:miter lim="400000"/>
          </a:ln>
        </p:spPr>
      </p:pic>
      <p:pic>
        <p:nvPicPr>
          <p:cNvPr id="321" name="tri-line.png" descr="tri-line.png"/>
          <p:cNvPicPr>
            <a:picLocks noChangeAspect="1"/>
          </p:cNvPicPr>
          <p:nvPr/>
        </p:nvPicPr>
        <p:blipFill>
          <a:blip r:embed="rId4">
            <a:extLst/>
          </a:blip>
          <a:srcRect l="9861" t="22490" r="62206" b="0"/>
          <a:stretch>
            <a:fillRect/>
          </a:stretch>
        </p:blipFill>
        <p:spPr>
          <a:xfrm rot="5399996">
            <a:off x="8842379" y="5419726"/>
            <a:ext cx="6654802" cy="387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lnTo>
                  <a:pt x="0" y="21600"/>
                </a:lnTo>
                <a:lnTo>
                  <a:pt x="21600" y="21600"/>
                </a:lnTo>
                <a:close/>
              </a:path>
            </a:pathLst>
          </a:custGeom>
          <a:ln w="12700">
            <a:miter lim="400000"/>
          </a:ln>
        </p:spPr>
      </p:pic>
      <p:pic>
        <p:nvPicPr>
          <p:cNvPr id="322" name="tri-line.png" descr="tri-line.png"/>
          <p:cNvPicPr>
            <a:picLocks noChangeAspect="1"/>
          </p:cNvPicPr>
          <p:nvPr/>
        </p:nvPicPr>
        <p:blipFill>
          <a:blip r:embed="rId4">
            <a:extLst/>
          </a:blip>
          <a:srcRect l="0" t="18678" r="51892" b="0"/>
          <a:stretch>
            <a:fillRect/>
          </a:stretch>
        </p:blipFill>
        <p:spPr>
          <a:xfrm rot="10799995">
            <a:off x="882649" y="8775709"/>
            <a:ext cx="11461751" cy="406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
                </a:lnTo>
                <a:lnTo>
                  <a:pt x="0" y="0"/>
                </a:lnTo>
                <a:lnTo>
                  <a:pt x="0" y="21599"/>
                </a:lnTo>
                <a:lnTo>
                  <a:pt x="21600" y="21600"/>
                </a:lnTo>
                <a:close/>
              </a:path>
            </a:pathLst>
          </a:custGeom>
          <a:ln w="12700">
            <a:miter lim="400000"/>
          </a:ln>
        </p:spPr>
      </p:pic>
      <p:pic>
        <p:nvPicPr>
          <p:cNvPr id="323" name="tri-line.png" descr="tri-line.png"/>
          <p:cNvPicPr>
            <a:picLocks noChangeAspect="1"/>
          </p:cNvPicPr>
          <p:nvPr/>
        </p:nvPicPr>
        <p:blipFill>
          <a:blip r:embed="rId4">
            <a:extLst/>
          </a:blip>
          <a:srcRect l="0" t="17783" r="51945" b="18"/>
          <a:stretch>
            <a:fillRect/>
          </a:stretch>
        </p:blipFill>
        <p:spPr>
          <a:xfrm rot="21599996">
            <a:off x="838200" y="2057392"/>
            <a:ext cx="11449051" cy="410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
                </a:lnTo>
                <a:lnTo>
                  <a:pt x="0" y="0"/>
                </a:lnTo>
                <a:lnTo>
                  <a:pt x="0" y="21599"/>
                </a:lnTo>
                <a:lnTo>
                  <a:pt x="21600" y="21600"/>
                </a:lnTo>
                <a:close/>
              </a:path>
            </a:pathLst>
          </a:custGeom>
          <a:ln w="12700">
            <a:miter lim="400000"/>
          </a:ln>
        </p:spPr>
      </p:pic>
      <p:pic>
        <p:nvPicPr>
          <p:cNvPr id="324" name="scrapbook_title_hi.png" descr="scrapbook_title_hi.png"/>
          <p:cNvPicPr>
            <a:picLocks noChangeAspect="0"/>
          </p:cNvPicPr>
          <p:nvPr/>
        </p:nvPicPr>
        <p:blipFill>
          <a:blip r:embed="rId5">
            <a:extLst/>
          </a:blip>
          <a:stretch>
            <a:fillRect/>
          </a:stretch>
        </p:blipFill>
        <p:spPr>
          <a:xfrm>
            <a:off x="1092200" y="304800"/>
            <a:ext cx="10845800" cy="2260600"/>
          </a:xfrm>
          <a:prstGeom prst="rect">
            <a:avLst/>
          </a:prstGeom>
          <a:ln w="12700">
            <a:miter lim="400000"/>
          </a:ln>
        </p:spPr>
      </p:pic>
      <p:sp>
        <p:nvSpPr>
          <p:cNvPr id="325" name="大標題文字"/>
          <p:cNvSpPr txBox="1"/>
          <p:nvPr>
            <p:ph type="title"/>
          </p:nvPr>
        </p:nvSpPr>
        <p:spPr>
          <a:xfrm>
            <a:off x="1270000" y="254000"/>
            <a:ext cx="10464800" cy="2349500"/>
          </a:xfrm>
          <a:prstGeom prst="rect">
            <a:avLst/>
          </a:prstGeom>
        </p:spPr>
        <p:txBody>
          <a:bodyPr anchor="ctr"/>
          <a:lstStyle>
            <a:lvl1pPr defTabSz="584200">
              <a:defRPr cap="none" spc="0" sz="7000">
                <a:solidFill>
                  <a:srgbClr val="528D4D"/>
                </a:solidFill>
                <a:latin typeface="Marker Felt"/>
                <a:ea typeface="Marker Felt"/>
                <a:cs typeface="Marker Felt"/>
                <a:sym typeface="Marker Felt"/>
              </a:defRPr>
            </a:lvl1pPr>
          </a:lstStyle>
          <a:p>
            <a:pPr/>
            <a:r>
              <a:t>大標題文字</a:t>
            </a:r>
          </a:p>
        </p:txBody>
      </p:sp>
      <p:sp>
        <p:nvSpPr>
          <p:cNvPr id="326" name="內文層級一…"/>
          <p:cNvSpPr txBox="1"/>
          <p:nvPr>
            <p:ph type="body" idx="1"/>
          </p:nvPr>
        </p:nvSpPr>
        <p:spPr>
          <a:xfrm>
            <a:off x="944749" y="2971800"/>
            <a:ext cx="11115302" cy="5715000"/>
          </a:xfrm>
          <a:prstGeom prst="rect">
            <a:avLst/>
          </a:prstGeom>
        </p:spPr>
        <p:txBody>
          <a:bodyPr anchor="ctr"/>
          <a:lstStyle>
            <a:lvl1pPr marL="457200" indent="-457200" defTabSz="584200">
              <a:spcBef>
                <a:spcPts val="4000"/>
              </a:spcBef>
              <a:buSzPct val="50000"/>
              <a:buBlip>
                <a:blip r:embed="rId6"/>
              </a:buBlip>
              <a:defRPr spc="0" sz="3500">
                <a:solidFill>
                  <a:srgbClr val="006288"/>
                </a:solidFill>
                <a:latin typeface="Georgia"/>
                <a:ea typeface="Georgia"/>
                <a:cs typeface="Georgia"/>
                <a:sym typeface="Georgia"/>
              </a:defRPr>
            </a:lvl1pPr>
            <a:lvl2pPr marL="914400" indent="-457200" defTabSz="584200">
              <a:spcBef>
                <a:spcPts val="4000"/>
              </a:spcBef>
              <a:buClrTx/>
              <a:buSzPct val="50000"/>
              <a:buBlip>
                <a:blip r:embed="rId6"/>
              </a:buBlip>
              <a:defRPr spc="0" sz="3500">
                <a:solidFill>
                  <a:srgbClr val="006288"/>
                </a:solidFill>
                <a:latin typeface="Georgia"/>
                <a:ea typeface="Georgia"/>
                <a:cs typeface="Georgia"/>
                <a:sym typeface="Georgia"/>
              </a:defRPr>
            </a:lvl2pPr>
            <a:lvl3pPr marL="1371600" indent="-457200" defTabSz="584200">
              <a:spcBef>
                <a:spcPts val="4000"/>
              </a:spcBef>
              <a:buClrTx/>
              <a:buSzPct val="50000"/>
              <a:buBlip>
                <a:blip r:embed="rId6"/>
              </a:buBlip>
              <a:defRPr spc="0" sz="3500">
                <a:solidFill>
                  <a:srgbClr val="006288"/>
                </a:solidFill>
                <a:latin typeface="Georgia"/>
                <a:ea typeface="Georgia"/>
                <a:cs typeface="Georgia"/>
                <a:sym typeface="Georgia"/>
              </a:defRPr>
            </a:lvl3pPr>
            <a:lvl4pPr marL="1828800" indent="-457200" defTabSz="584200">
              <a:spcBef>
                <a:spcPts val="4000"/>
              </a:spcBef>
              <a:buClrTx/>
              <a:buSzPct val="50000"/>
              <a:buBlip>
                <a:blip r:embed="rId6"/>
              </a:buBlip>
              <a:defRPr spc="0" sz="3500">
                <a:solidFill>
                  <a:srgbClr val="006288"/>
                </a:solidFill>
                <a:latin typeface="Georgia"/>
                <a:ea typeface="Georgia"/>
                <a:cs typeface="Georgia"/>
                <a:sym typeface="Georgia"/>
              </a:defRPr>
            </a:lvl4pPr>
            <a:lvl5pPr marL="2286000" indent="-457200" defTabSz="584200">
              <a:spcBef>
                <a:spcPts val="4000"/>
              </a:spcBef>
              <a:buClrTx/>
              <a:buSzPct val="50000"/>
              <a:buBlip>
                <a:blip r:embed="rId6"/>
              </a:buBlip>
              <a:defRPr spc="0" sz="3500">
                <a:solidFill>
                  <a:srgbClr val="006288"/>
                </a:solidFill>
                <a:latin typeface="Georgia"/>
                <a:ea typeface="Georgia"/>
                <a:cs typeface="Georgia"/>
                <a:sym typeface="Georgia"/>
              </a:defRPr>
            </a:lvl5pPr>
          </a:lstStyle>
          <a:p>
            <a:pPr/>
            <a:r>
              <a:t>內文層級一</a:t>
            </a:r>
          </a:p>
          <a:p>
            <a:pPr lvl="1"/>
            <a:r>
              <a:t>內文層級二</a:t>
            </a:r>
          </a:p>
          <a:p>
            <a:pPr lvl="2"/>
            <a:r>
              <a:t>內文層級三</a:t>
            </a:r>
          </a:p>
          <a:p>
            <a:pPr lvl="3"/>
            <a:r>
              <a:t>內文層級四</a:t>
            </a:r>
          </a:p>
          <a:p>
            <a:pPr lvl="4"/>
            <a:r>
              <a:t>內文層級五</a:t>
            </a:r>
          </a:p>
        </p:txBody>
      </p:sp>
      <p:sp>
        <p:nvSpPr>
          <p:cNvPr id="327" name="幻燈片編號"/>
          <p:cNvSpPr txBox="1"/>
          <p:nvPr>
            <p:ph type="sldNum" sz="quarter" idx="2"/>
          </p:nvPr>
        </p:nvSpPr>
        <p:spPr>
          <a:xfrm>
            <a:off x="6279642" y="9296400"/>
            <a:ext cx="432817" cy="406400"/>
          </a:xfrm>
          <a:prstGeom prst="rect">
            <a:avLst/>
          </a:prstGeom>
        </p:spPr>
        <p:txBody>
          <a:bodyPr/>
          <a:lstStyle>
            <a:lvl1pPr defTabSz="584200">
              <a:defRPr cap="none" spc="0" sz="2200">
                <a:solidFill>
                  <a:srgbClr val="006288"/>
                </a:solidFill>
                <a:latin typeface="Marker Felt"/>
                <a:ea typeface="Marker Felt"/>
                <a:cs typeface="Marker Felt"/>
                <a:sym typeface="Marker Fel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大標題 - 上方">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34" name="dash-line.png" descr="dash-line.png"/>
          <p:cNvPicPr>
            <a:picLocks noChangeAspect="1"/>
          </p:cNvPicPr>
          <p:nvPr/>
        </p:nvPicPr>
        <p:blipFill>
          <a:blip r:embed="rId3">
            <a:extLst/>
          </a:blip>
          <a:srcRect l="0" t="21428" r="64508" b="16071"/>
          <a:stretch>
            <a:fillRect/>
          </a:stretch>
        </p:blipFill>
        <p:spPr>
          <a:xfrm>
            <a:off x="444500" y="1854200"/>
            <a:ext cx="12115800" cy="444500"/>
          </a:xfrm>
          <a:prstGeom prst="rect">
            <a:avLst/>
          </a:prstGeom>
          <a:ln w="12700">
            <a:miter lim="400000"/>
          </a:ln>
        </p:spPr>
      </p:pic>
      <p:pic>
        <p:nvPicPr>
          <p:cNvPr id="335" name="dash-line.png" descr="dash-line.png"/>
          <p:cNvPicPr>
            <a:picLocks noChangeAspect="1"/>
          </p:cNvPicPr>
          <p:nvPr/>
        </p:nvPicPr>
        <p:blipFill>
          <a:blip r:embed="rId3">
            <a:extLst/>
          </a:blip>
          <a:srcRect l="0" t="19642" r="61904" b="17857"/>
          <a:stretch>
            <a:fillRect/>
          </a:stretch>
        </p:blipFill>
        <p:spPr>
          <a:xfrm>
            <a:off x="0" y="8940800"/>
            <a:ext cx="13004800" cy="444500"/>
          </a:xfrm>
          <a:prstGeom prst="rect">
            <a:avLst/>
          </a:prstGeom>
          <a:ln w="12700">
            <a:miter lim="400000"/>
          </a:ln>
        </p:spPr>
      </p:pic>
      <p:pic>
        <p:nvPicPr>
          <p:cNvPr id="336" name="dash-line.png" descr="dash-line.png"/>
          <p:cNvPicPr>
            <a:picLocks noChangeAspect="0"/>
          </p:cNvPicPr>
          <p:nvPr/>
        </p:nvPicPr>
        <p:blipFill>
          <a:blip r:embed="rId3">
            <a:extLst/>
          </a:blip>
          <a:srcRect l="0" t="19642" r="71428" b="17857"/>
          <a:stretch>
            <a:fillRect/>
          </a:stretch>
        </p:blipFill>
        <p:spPr>
          <a:xfrm rot="5400000">
            <a:off x="-4260850" y="4654550"/>
            <a:ext cx="9753601" cy="444500"/>
          </a:xfrm>
          <a:prstGeom prst="rect">
            <a:avLst/>
          </a:prstGeom>
          <a:ln w="12700">
            <a:miter lim="400000"/>
          </a:ln>
        </p:spPr>
      </p:pic>
      <p:pic>
        <p:nvPicPr>
          <p:cNvPr id="337" name="dash-line.png" descr="dash-line.png"/>
          <p:cNvPicPr>
            <a:picLocks noChangeAspect="1"/>
          </p:cNvPicPr>
          <p:nvPr/>
        </p:nvPicPr>
        <p:blipFill>
          <a:blip r:embed="rId3">
            <a:extLst/>
          </a:blip>
          <a:srcRect l="0" t="16071" r="78794" b="21428"/>
          <a:stretch>
            <a:fillRect/>
          </a:stretch>
        </p:blipFill>
        <p:spPr>
          <a:xfrm rot="5400000">
            <a:off x="8769350" y="5238750"/>
            <a:ext cx="7239001" cy="444500"/>
          </a:xfrm>
          <a:prstGeom prst="rect">
            <a:avLst/>
          </a:prstGeom>
          <a:ln w="12700">
            <a:miter lim="400000"/>
          </a:ln>
        </p:spPr>
      </p:pic>
      <p:pic>
        <p:nvPicPr>
          <p:cNvPr id="338" name="tri-line.png" descr="tri-line.png"/>
          <p:cNvPicPr>
            <a:picLocks noChangeAspect="1"/>
          </p:cNvPicPr>
          <p:nvPr/>
        </p:nvPicPr>
        <p:blipFill>
          <a:blip r:embed="rId4">
            <a:extLst/>
          </a:blip>
          <a:srcRect l="70681" t="18886" r="0" b="0"/>
          <a:stretch>
            <a:fillRect/>
          </a:stretch>
        </p:blipFill>
        <p:spPr>
          <a:xfrm rot="16199995">
            <a:off x="-2691091" y="5364436"/>
            <a:ext cx="7048502" cy="4090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
                </a:lnTo>
                <a:lnTo>
                  <a:pt x="0" y="0"/>
                </a:lnTo>
                <a:lnTo>
                  <a:pt x="0" y="21599"/>
                </a:lnTo>
                <a:lnTo>
                  <a:pt x="21600" y="21600"/>
                </a:lnTo>
                <a:close/>
              </a:path>
            </a:pathLst>
          </a:custGeom>
          <a:ln w="12700">
            <a:miter lim="400000"/>
          </a:ln>
        </p:spPr>
      </p:pic>
      <p:pic>
        <p:nvPicPr>
          <p:cNvPr id="339" name="tri-line.png" descr="tri-line.png"/>
          <p:cNvPicPr>
            <a:picLocks noChangeAspect="1"/>
          </p:cNvPicPr>
          <p:nvPr/>
        </p:nvPicPr>
        <p:blipFill>
          <a:blip r:embed="rId4">
            <a:extLst/>
          </a:blip>
          <a:srcRect l="9861" t="22490" r="62206" b="0"/>
          <a:stretch>
            <a:fillRect/>
          </a:stretch>
        </p:blipFill>
        <p:spPr>
          <a:xfrm rot="5399996">
            <a:off x="8842379" y="5419726"/>
            <a:ext cx="6654802" cy="387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lnTo>
                  <a:pt x="0" y="21600"/>
                </a:lnTo>
                <a:lnTo>
                  <a:pt x="21600" y="21600"/>
                </a:lnTo>
                <a:close/>
              </a:path>
            </a:pathLst>
          </a:custGeom>
          <a:ln w="12700">
            <a:miter lim="400000"/>
          </a:ln>
        </p:spPr>
      </p:pic>
      <p:pic>
        <p:nvPicPr>
          <p:cNvPr id="340" name="tri-line.png" descr="tri-line.png"/>
          <p:cNvPicPr>
            <a:picLocks noChangeAspect="1"/>
          </p:cNvPicPr>
          <p:nvPr/>
        </p:nvPicPr>
        <p:blipFill>
          <a:blip r:embed="rId4">
            <a:extLst/>
          </a:blip>
          <a:srcRect l="0" t="18678" r="51892" b="0"/>
          <a:stretch>
            <a:fillRect/>
          </a:stretch>
        </p:blipFill>
        <p:spPr>
          <a:xfrm rot="10799995">
            <a:off x="882649" y="8775709"/>
            <a:ext cx="11461751" cy="406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
                </a:lnTo>
                <a:lnTo>
                  <a:pt x="0" y="0"/>
                </a:lnTo>
                <a:lnTo>
                  <a:pt x="0" y="21599"/>
                </a:lnTo>
                <a:lnTo>
                  <a:pt x="21600" y="21600"/>
                </a:lnTo>
                <a:close/>
              </a:path>
            </a:pathLst>
          </a:custGeom>
          <a:ln w="12700">
            <a:miter lim="400000"/>
          </a:ln>
        </p:spPr>
      </p:pic>
      <p:pic>
        <p:nvPicPr>
          <p:cNvPr id="341" name="tri-line.png" descr="tri-line.png"/>
          <p:cNvPicPr>
            <a:picLocks noChangeAspect="1"/>
          </p:cNvPicPr>
          <p:nvPr/>
        </p:nvPicPr>
        <p:blipFill>
          <a:blip r:embed="rId4">
            <a:extLst/>
          </a:blip>
          <a:srcRect l="0" t="17783" r="51945" b="18"/>
          <a:stretch>
            <a:fillRect/>
          </a:stretch>
        </p:blipFill>
        <p:spPr>
          <a:xfrm rot="21599996">
            <a:off x="838200" y="2057392"/>
            <a:ext cx="11449051" cy="410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
                </a:lnTo>
                <a:lnTo>
                  <a:pt x="0" y="0"/>
                </a:lnTo>
                <a:lnTo>
                  <a:pt x="0" y="21599"/>
                </a:lnTo>
                <a:lnTo>
                  <a:pt x="21600" y="21600"/>
                </a:lnTo>
                <a:close/>
              </a:path>
            </a:pathLst>
          </a:custGeom>
          <a:ln w="12700">
            <a:miter lim="400000"/>
          </a:ln>
        </p:spPr>
      </p:pic>
      <p:pic>
        <p:nvPicPr>
          <p:cNvPr id="342" name="scrapbook_title_hi.png" descr="scrapbook_title_hi.png"/>
          <p:cNvPicPr>
            <a:picLocks noChangeAspect="0"/>
          </p:cNvPicPr>
          <p:nvPr/>
        </p:nvPicPr>
        <p:blipFill>
          <a:blip r:embed="rId5">
            <a:extLst/>
          </a:blip>
          <a:stretch>
            <a:fillRect/>
          </a:stretch>
        </p:blipFill>
        <p:spPr>
          <a:xfrm>
            <a:off x="1092200" y="304800"/>
            <a:ext cx="10845800" cy="2260600"/>
          </a:xfrm>
          <a:prstGeom prst="rect">
            <a:avLst/>
          </a:prstGeom>
          <a:ln w="12700">
            <a:miter lim="400000"/>
          </a:ln>
        </p:spPr>
      </p:pic>
      <p:sp>
        <p:nvSpPr>
          <p:cNvPr id="343" name="大標題文字"/>
          <p:cNvSpPr txBox="1"/>
          <p:nvPr>
            <p:ph type="title"/>
          </p:nvPr>
        </p:nvSpPr>
        <p:spPr>
          <a:xfrm>
            <a:off x="1270000" y="254000"/>
            <a:ext cx="10464800" cy="2349500"/>
          </a:xfrm>
          <a:prstGeom prst="rect">
            <a:avLst/>
          </a:prstGeom>
        </p:spPr>
        <p:txBody>
          <a:bodyPr anchor="ctr"/>
          <a:lstStyle>
            <a:lvl1pPr defTabSz="584200">
              <a:defRPr cap="none" spc="0" sz="7000">
                <a:solidFill>
                  <a:srgbClr val="528D4D"/>
                </a:solidFill>
                <a:latin typeface="Marker Felt"/>
                <a:ea typeface="Marker Felt"/>
                <a:cs typeface="Marker Felt"/>
                <a:sym typeface="Marker Felt"/>
              </a:defRPr>
            </a:lvl1pPr>
          </a:lstStyle>
          <a:p>
            <a:pPr/>
            <a:r>
              <a:t>大標題文字</a:t>
            </a:r>
          </a:p>
        </p:txBody>
      </p:sp>
      <p:sp>
        <p:nvSpPr>
          <p:cNvPr id="344" name="幻燈片編號"/>
          <p:cNvSpPr txBox="1"/>
          <p:nvPr>
            <p:ph type="sldNum" sz="quarter" idx="2"/>
          </p:nvPr>
        </p:nvSpPr>
        <p:spPr>
          <a:xfrm>
            <a:off x="6279642" y="9296400"/>
            <a:ext cx="432817" cy="406400"/>
          </a:xfrm>
          <a:prstGeom prst="rect">
            <a:avLst/>
          </a:prstGeom>
        </p:spPr>
        <p:txBody>
          <a:bodyPr/>
          <a:lstStyle>
            <a:lvl1pPr defTabSz="584200">
              <a:defRPr cap="none" spc="0" sz="2200">
                <a:solidFill>
                  <a:srgbClr val="006288"/>
                </a:solidFill>
                <a:latin typeface="Marker Felt"/>
                <a:ea typeface="Marker Felt"/>
                <a:cs typeface="Marker Felt"/>
                <a:sym typeface="Marker Fel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大標題文字"/>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大標題文字</a:t>
            </a:r>
          </a:p>
        </p:txBody>
      </p:sp>
      <p:sp>
        <p:nvSpPr>
          <p:cNvPr id="41" name="幻燈片編號"/>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大標題文字"/>
          <p:cNvSpPr txBox="1"/>
          <p:nvPr>
            <p:ph type="title"/>
          </p:nvPr>
        </p:nvSpPr>
        <p:spPr>
          <a:xfrm>
            <a:off x="673100" y="3086100"/>
            <a:ext cx="11658600" cy="3568700"/>
          </a:xfrm>
          <a:prstGeom prst="rect">
            <a:avLst/>
          </a:prstGeom>
        </p:spPr>
        <p:txBody>
          <a:bodyPr anchor="ctr"/>
          <a:lstStyle>
            <a:lvl1pPr>
              <a:defRPr spc="208" sz="10400"/>
            </a:lvl1pPr>
          </a:lstStyle>
          <a:p>
            <a:pPr/>
            <a:r>
              <a:t>大標題文字</a:t>
            </a:r>
          </a:p>
        </p:txBody>
      </p:sp>
      <p:sp>
        <p:nvSpPr>
          <p:cNvPr id="49"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影像"/>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大標題文字"/>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大標題文字</a:t>
            </a:r>
          </a:p>
        </p:txBody>
      </p:sp>
      <p:sp>
        <p:nvSpPr>
          <p:cNvPr id="58" name="內文層級一…"/>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內文層級一</a:t>
            </a:r>
          </a:p>
          <a:p>
            <a:pPr lvl="1"/>
            <a:r>
              <a:t>內文層級二</a:t>
            </a:r>
          </a:p>
          <a:p>
            <a:pPr lvl="2"/>
            <a:r>
              <a:t>內文層級三</a:t>
            </a:r>
          </a:p>
          <a:p>
            <a:pPr lvl="3"/>
            <a:r>
              <a:t>內文層級四</a:t>
            </a:r>
          </a:p>
          <a:p>
            <a:pPr lvl="4"/>
            <a:r>
              <a:t>內文層級五</a:t>
            </a:r>
          </a:p>
        </p:txBody>
      </p:sp>
      <p:sp>
        <p:nvSpPr>
          <p:cNvPr id="59"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大標題文字"/>
          <p:cNvSpPr txBox="1"/>
          <p:nvPr>
            <p:ph type="title"/>
          </p:nvPr>
        </p:nvSpPr>
        <p:spPr>
          <a:prstGeom prst="rect">
            <a:avLst/>
          </a:prstGeom>
        </p:spPr>
        <p:txBody>
          <a:bodyPr/>
          <a:lstStyle/>
          <a:p>
            <a:pPr/>
            <a:r>
              <a:t>大標題文字</a:t>
            </a:r>
          </a:p>
        </p:txBody>
      </p:sp>
      <p:sp>
        <p:nvSpPr>
          <p:cNvPr id="68"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大標題文字"/>
          <p:cNvSpPr txBox="1"/>
          <p:nvPr>
            <p:ph type="title"/>
          </p:nvPr>
        </p:nvSpPr>
        <p:spPr>
          <a:prstGeom prst="rect">
            <a:avLst/>
          </a:prstGeom>
        </p:spPr>
        <p:txBody>
          <a:bodyPr/>
          <a:lstStyle/>
          <a:p>
            <a:pPr/>
            <a:r>
              <a:t>大標題文字</a:t>
            </a:r>
          </a:p>
        </p:txBody>
      </p:sp>
      <p:sp>
        <p:nvSpPr>
          <p:cNvPr id="77" name="內文層級一…"/>
          <p:cNvSpPr txBox="1"/>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78" name="幻燈片編號"/>
          <p:cNvSpPr txBox="1"/>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影像"/>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大標題文字"/>
          <p:cNvSpPr txBox="1"/>
          <p:nvPr>
            <p:ph type="title"/>
          </p:nvPr>
        </p:nvSpPr>
        <p:spPr>
          <a:prstGeom prst="rect">
            <a:avLst/>
          </a:prstGeom>
        </p:spPr>
        <p:txBody>
          <a:bodyPr/>
          <a:lstStyle/>
          <a:p>
            <a:pPr/>
            <a:r>
              <a:t>大標題文字</a:t>
            </a:r>
          </a:p>
        </p:txBody>
      </p:sp>
      <p:sp>
        <p:nvSpPr>
          <p:cNvPr id="88" name="內文層級一…"/>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內文層級一</a:t>
            </a:r>
          </a:p>
          <a:p>
            <a:pPr lvl="1"/>
            <a:r>
              <a:t>內文層級二</a:t>
            </a:r>
          </a:p>
          <a:p>
            <a:pPr lvl="2"/>
            <a:r>
              <a:t>內文層級三</a:t>
            </a:r>
          </a:p>
          <a:p>
            <a:pPr lvl="3"/>
            <a:r>
              <a:t>內文層級四</a:t>
            </a:r>
          </a:p>
          <a:p>
            <a:pPr lvl="4"/>
            <a:r>
              <a:t>內文層級五</a:t>
            </a:r>
          </a:p>
        </p:txBody>
      </p:sp>
      <p:sp>
        <p:nvSpPr>
          <p:cNvPr id="89" name="幻燈片編號"/>
          <p:cNvSpPr txBox="1"/>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大標題文字"/>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大標題文字</a:t>
            </a:r>
          </a:p>
        </p:txBody>
      </p:sp>
      <p:sp>
        <p:nvSpPr>
          <p:cNvPr id="3" name="幻燈片編號"/>
          <p:cNvSpPr txBox="1"/>
          <p:nvPr>
            <p:ph type="sldNum" sz="quarter" idx="2"/>
          </p:nvPr>
        </p:nvSpPr>
        <p:spPr>
          <a:xfrm>
            <a:off x="6338817" y="9231630"/>
            <a:ext cx="327168" cy="337605"/>
          </a:xfrm>
          <a:prstGeom prst="rect">
            <a:avLst/>
          </a:prstGeom>
          <a:ln w="12700">
            <a:miter lim="400000"/>
          </a:ln>
        </p:spPr>
        <p:txBody>
          <a:bodyPr wrap="none" lIns="50800" tIns="50800" rIns="50800" bIns="50800">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
        <p:nvSpPr>
          <p:cNvPr id="4" name="內文層級一…"/>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內文層級一</a:t>
            </a:r>
          </a:p>
          <a:p>
            <a:pPr lvl="1"/>
            <a:r>
              <a:t>內文層級二</a:t>
            </a:r>
          </a:p>
          <a:p>
            <a:pPr lvl="2"/>
            <a:r>
              <a:t>內文層級三</a:t>
            </a:r>
          </a:p>
          <a:p>
            <a:pPr lvl="3"/>
            <a:r>
              <a:t>內文層級四</a:t>
            </a:r>
          </a:p>
          <a:p>
            <a:pPr lvl="4"/>
            <a:r>
              <a:t>內文層級五</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2.pn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3.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4.pn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5.pn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26.pn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7.png"/></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9.pn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0.png"/></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1.png"/></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2.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3.pn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stockfeel.com.tw/2015%E5%B9%B4%E4%B8%96%E7%95%8C%E7%B6%93%E6%BF%9F%E8%AB%96%E5%A3%87%EF%BC%8D%E6%9C%AA%E4%BE%86%E7%9A%84%E9%87%91%E8%9E%8D%E6%9C%8D%E5%8B%99/" TargetMode="External"/><Relationship Id="rId3" Type="http://schemas.openxmlformats.org/officeDocument/2006/relationships/hyperlink" Target="https://www.stockfeel.com.tw/%E6%AD%B7%E5%8F%B2%E4%B8%8D%E6%96%B7%E9%87%8D%E6%BC%94%E2%94%80%E5%9E%8B%E6%85%8B%E5%AD%B8/" TargetMode="External"/><Relationship Id="rId4" Type="http://schemas.openxmlformats.org/officeDocument/2006/relationships/hyperlink" Target="https://www.stockfeel.com.tw/%E6%A9%9F%E5%99%A8%E5%AD%B8%E7%BF%92%E5%9C%A8%E6%BC%94%E7%AE%97%E6%B3%95%E4%BA%A4%E6%98%93%E4%B8%AD%E7%9A%84%E6%87%89%E7%94%A8-%E6%8A%80%E8%A1%93%E5%88%86%E6%9E%90/" TargetMode="External"/><Relationship Id="rId5" Type="http://schemas.openxmlformats.org/officeDocument/2006/relationships/hyperlink" Target="https://www.stockfeel.com.tw/%E6%89%93%E9%80%A0%E8%87%AA%E5%B7%B1%E5%B0%88%E5%B1%AC%E7%9A%84%E6%AF%94%E7%89%B9%E5%B9%A3%E9%8A%80%E8%A1%8C%E2%94%80fintech%E5%85%AC%E5%8F%B8blockchain-info/" TargetMode="External"/><Relationship Id="rId6" Type="http://schemas.openxmlformats.org/officeDocument/2006/relationships/hyperlink" Target="https://www.stockfeel.com.tw/%E5%A4%A7%E7%9C%BE%E5%B0%88%E5%B1%AC%E7%9A%84%E7%90%86%E8%B2%A1%E9%A1%A7%E5%95%8F-%E6%A9%9F%E5%99%A8%E4%BA%BA%E7%90%86%E5%B0%88/" TargetMode="External"/><Relationship Id="rId7" Type="http://schemas.openxmlformats.org/officeDocument/2006/relationships/hyperlink" Target="https://www.stockfeel.com.tw/%E5%A4%A7%E6%9C%89%E5%AD%B8%E5%95%8F%E7%9A%84-p2p-%E7%B6%93%E6%BF%9F%E5%AD%B8/"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stockfeel.com.tw/2015%E5%B9%B4%E4%B8%96%E7%95%8C%E7%B6%93%E6%BF%9F%E8%AB%96%E5%A3%87%EF%BC%8D%E6%9C%AA%E4%BE%86%E7%9A%84%E9%87%91%E8%9E%8D%E6%9C%8D%E5%8B%99/"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hyperlink" Target="http://iknow.stpi.narl.org.tw/post/Files/policy_12420_1050511%E9%87%91%E8%9E%8D%E7%A7%91%E6%8A%80%E7%99%BC%E5%B1%95%E7%AD%96%E7%95%A5%E7%99%BD%E7%9A%AE%E6%9B%B8(1).pdf" TargetMode="External"/><Relationship Id="rId5" Type="http://schemas.openxmlformats.org/officeDocument/2006/relationships/image" Target="../media/image23.png"/><Relationship Id="rId6" Type="http://schemas.openxmlformats.org/officeDocument/2006/relationships/hyperlink" Target="https://www.stockfeel.com.tw/author/QFFERS/" TargetMode="External"/><Relationship Id="rId7" Type="http://schemas.openxmlformats.org/officeDocument/2006/relationships/hyperlink" Target="http://www.books.com.tw/products/0010737301" TargetMode="External"/><Relationship Id="rId8" Type="http://schemas.openxmlformats.org/officeDocument/2006/relationships/image" Target="../media/image2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hyperlink" Target="http://www.fsc.gov.tw/ch/home.jsp?id=96&amp;parentpath=0,2&amp;mcustomize=news_view.jsp&amp;dataserno=201701120005&amp;aplistdn=ou=news,ou=multisite,ou=chinese,ou=ap_root,o=fsc,c=tw&amp;dtable=News"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hyperlink" Target="http://wiki.mbalib.com/zh-tw/%E9%87%91%E8%9E%8D%E5%88%9B%E6%96%B0"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 Id="rId3" Type="http://schemas.openxmlformats.org/officeDocument/2006/relationships/hyperlink" Target="http://www.stockfeel.com.tw/2015%E5%B9%B4%E4%B8%96%E7%95%8C%E7%B6%93%E6%BF%9F%E8%AB%96%E5%A3%87%EF%BC%8D%E6%9C%AA%E4%BE%86%E7%9A%84%E9%87%91%E8%9E%8D%E6%9C%8D%E5%8B%99/" TargetMode="Externa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36.png"/><Relationship Id="rId6" Type="http://schemas.openxmlformats.org/officeDocument/2006/relationships/hyperlink" Target="https://www.stockfeel.com.tw/%E9%87%8F%E8%BA%AB%E8%A8%82%E5%81%9A%E7%9A%84%E8%A1%8C%E5%8B%95%E6%94%AF%E4%BB%98%E5%B9%B3%E5%8F%B0-stripe/" TargetMode="External"/><Relationship Id="rId7" Type="http://schemas.openxmlformats.org/officeDocument/2006/relationships/hyperlink" Target="https://www.stockfeel.com.tw/%E6%89%93%E9%80%A0%E8%87%AA%E5%B7%B1%E5%B0%88%E5%B1%AC%E7%9A%84%E6%AF%94%E7%89%B9%E5%B9%A3%E9%8A%80%E8%A1%8C%E2%94%80fintech%E5%85%AC%E5%8F%B8blockchain-info/"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6.tif"/><Relationship Id="rId4" Type="http://schemas.openxmlformats.org/officeDocument/2006/relationships/image" Target="../media/image7.ti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hyperlink" Target="https://gust.com/companies/socialfinance" TargetMode="External"/><Relationship Id="rId4" Type="http://schemas.openxmlformats.org/officeDocument/2006/relationships/hyperlink" Target="https://www.lendingclub.com" TargetMode="External"/><Relationship Id="rId5" Type="http://schemas.openxmlformats.org/officeDocument/2006/relationships/image" Target="../media/image8.tif"/><Relationship Id="rId6" Type="http://schemas.openxmlformats.org/officeDocument/2006/relationships/image" Target="../media/image9.tif"/></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hyperlink" Target="https://www.stockfeel.com.tw/%E7%BE%A4%E7%9C%BE%E5%8B%9F%E8%B3%87%E2%94%80%E5%90%91%E5%85%A8%E4%B8%96%E7%95%8C%E5%85%9C%E5%94%AE%E4%BD%A0%E7%9A%84%E6%96%B0%E9%BB%9E%E5%AD%90%E5%90%A7" TargetMode="Externa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12.tif"/><Relationship Id="rId5" Type="http://schemas.openxmlformats.org/officeDocument/2006/relationships/hyperlink" Target="http://www.stockfeel.com.tw/%E5%85%A8%E7%90%83%E9%A0%98%E5%85%88%E7%9A%84python%E6%BC%94%E7%AE%97%E6%B3%95%E4%BA%A4%E6%98%93%E5%B9%B3%E5%8F%B0%E2%94%80quantopian/"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hyperlink" Target="http://www.stockfeel.com.tw/%E5%82%B5%E5%88%B8%E5%B8%82%E5%A0%B4%E7%9A%84%E5%82%AC%E5%8C%96%E5%8A%91%E2%94%80fintech%E6%96%B0%E5%89%B5%E5%85%AC%E5%8F%B8algomi/" TargetMode="External"/><Relationship Id="rId6" Type="http://schemas.openxmlformats.org/officeDocument/2006/relationships/hyperlink" Target="https://www.stockfeel.com.tw/%E5%88%A9%E7%94%A8%E7%BE%A4%E7%9C%BE%E5%8A%9B%E9%87%8F%E6%89%93%E6%95%97%E8%8F%AF%E7%88%BE%E8%A1%97%E5%88%86%E6%9E%90%E5%B8%AB-estimize/" TargetMode="Externa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www.stockfeel.com.tw/%E5%88%86%E6%9C%9F%E6%9C%89%E6%A8%82%E8%B6%A3%EF%BC%8D%E8%B6%A3%E5%88%86%E6%9C%9F/" TargetMode="External"/><Relationship Id="rId3" Type="http://schemas.openxmlformats.org/officeDocument/2006/relationships/hyperlink" Target="https://www.stockfeel.com.tw/%E5%A4%A7%E6%9C%89%E5%AD%B8%E5%95%8F%E7%9A%84-p2p-%E7%B6%93%E6%BF%9F%E5%AD%B8/" TargetMode="External"/><Relationship Id="rId4" Type="http://schemas.openxmlformats.org/officeDocument/2006/relationships/hyperlink" Target="https://www.bnext.com.tw/article/46127/easycard-digital-account-challenges" TargetMode="Externa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4.png"/><Relationship Id="rId3" Type="http://schemas.openxmlformats.org/officeDocument/2006/relationships/image" Target="../media/image55.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2.png"/><Relationship Id="rId3" Type="http://schemas.openxmlformats.org/officeDocument/2006/relationships/image" Target="../media/image63.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6.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3.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4.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hyperlink" Target="http://140.114.89.25/~geniusturtle/sps/" TargetMode="Externa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7.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www.gputechconf.com.tw" TargetMode="External"/><Relationship Id="rId3" Type="http://schemas.openxmlformats.org/officeDocument/2006/relationships/hyperlink" Target="https://www.youtube.com/watch?v=q2ZEuFxsWUE" TargetMode="External"/><Relationship Id="rId4" Type="http://schemas.openxmlformats.org/officeDocument/2006/relationships/hyperlink" Target="http://my.nthu.edu.tw/~finteck/CFLab.html" TargetMode="Externa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2.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4.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5.png"/><Relationship Id="rId3" Type="http://schemas.openxmlformats.org/officeDocument/2006/relationships/image" Target="../media/image86.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7.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www.iaqf.org" TargetMode="Externa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18.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88.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2.png"/><Relationship Id="rId3" Type="http://schemas.openxmlformats.org/officeDocument/2006/relationships/image" Target="../media/image93.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mailto:chhan@mx.nthu.edu.tw" TargetMode="External"/><Relationship Id="rId3" Type="http://schemas.openxmlformats.org/officeDocument/2006/relationships/hyperlink" Target="mailto:chihohsin@gmail.com" TargetMode="External"/><Relationship Id="rId4" Type="http://schemas.openxmlformats.org/officeDocument/2006/relationships/hyperlink" Target="http://mx.nthu.edu.tw/~chhan/" TargetMode="External"/><Relationship Id="rId5" Type="http://schemas.openxmlformats.org/officeDocument/2006/relationships/hyperlink" Target="https://m.youtube.com/watch?feature=youtu.be&amp;v=ykJdL3blj4k" TargetMode="External"/><Relationship Id="rId6" Type="http://schemas.openxmlformats.org/officeDocument/2006/relationships/hyperlink" Target="http://my.nthu.edu.tw/~finteck/CFLab.html" TargetMode="External"/><Relationship Id="rId7" Type="http://schemas.openxmlformats.org/officeDocument/2006/relationships/hyperlink" Target="http://www.stockfeel.com.tw/author/QFFERS/" TargetMode="External"/><Relationship Id="rId8" Type="http://schemas.openxmlformats.org/officeDocument/2006/relationships/image" Target="../media/image11.jpe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1.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8.png"/><Relationship Id="rId3" Type="http://schemas.openxmlformats.org/officeDocument/2006/relationships/image" Target="../media/image109.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0.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1.png"/><Relationship Id="rId3" Type="http://schemas.openxmlformats.org/officeDocument/2006/relationships/image" Target="../media/image112.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3.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4.pn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my.nthu.edu.tw/~finteck/CFLab.html" TargetMode="Externa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3.jpeg"/><Relationship Id="rId5" Type="http://schemas.openxmlformats.org/officeDocument/2006/relationships/image" Target="../media/image117.pn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Introduction…"/>
          <p:cNvSpPr txBox="1"/>
          <p:nvPr>
            <p:ph type="ctrTitle"/>
          </p:nvPr>
        </p:nvSpPr>
        <p:spPr>
          <a:xfrm>
            <a:off x="900339" y="1262726"/>
            <a:ext cx="11658601" cy="4649178"/>
          </a:xfrm>
          <a:prstGeom prst="rect">
            <a:avLst/>
          </a:prstGeom>
        </p:spPr>
        <p:txBody>
          <a:bodyPr/>
          <a:lstStyle/>
          <a:p>
            <a:pPr defTabSz="393192">
              <a:defRPr spc="178" sz="8944"/>
            </a:pPr>
            <a:r>
              <a:t>Introduction </a:t>
            </a:r>
          </a:p>
          <a:p>
            <a:pPr defTabSz="393192">
              <a:defRPr spc="178" sz="8944"/>
            </a:pPr>
            <a:r>
              <a:t>to </a:t>
            </a:r>
          </a:p>
          <a:p>
            <a:pPr defTabSz="393192">
              <a:defRPr spc="178" sz="8944"/>
            </a:pPr>
            <a:r>
              <a:t>Fintech</a:t>
            </a:r>
          </a:p>
        </p:txBody>
      </p:sp>
      <p:sp>
        <p:nvSpPr>
          <p:cNvPr id="354" name="韓傳祥…"/>
          <p:cNvSpPr txBox="1"/>
          <p:nvPr>
            <p:ph type="subTitle" sz="quarter" idx="1"/>
          </p:nvPr>
        </p:nvSpPr>
        <p:spPr>
          <a:xfrm>
            <a:off x="673100" y="6525797"/>
            <a:ext cx="11658600" cy="1778001"/>
          </a:xfrm>
          <a:prstGeom prst="rect">
            <a:avLst/>
          </a:prstGeom>
        </p:spPr>
        <p:txBody>
          <a:bodyPr/>
          <a:lstStyle/>
          <a:p>
            <a:pPr defTabSz="411479">
              <a:defRPr spc="194" sz="4860"/>
            </a:pPr>
            <a:r>
              <a:t>韓傳祥</a:t>
            </a:r>
          </a:p>
          <a:p>
            <a:pPr defTabSz="411479">
              <a:defRPr spc="194" sz="4860"/>
            </a:pPr>
            <a:r>
              <a:t>9.18.2017</a:t>
            </a:r>
          </a:p>
        </p:txBody>
      </p:sp>
      <p:sp>
        <p:nvSpPr>
          <p:cNvPr id="355" name="幻燈片編號"/>
          <p:cNvSpPr txBox="1"/>
          <p:nvPr>
            <p:ph type="sldNum" sz="quarter" idx="2"/>
          </p:nvPr>
        </p:nvSpPr>
        <p:spPr>
          <a:xfrm>
            <a:off x="6388604" y="923163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408" name="專長：金融工程，應用機率…"/>
          <p:cNvSpPr txBox="1"/>
          <p:nvPr/>
        </p:nvSpPr>
        <p:spPr>
          <a:xfrm>
            <a:off x="673540" y="1198818"/>
            <a:ext cx="5759215" cy="7338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latin typeface="Heiti TC Medium"/>
                <a:ea typeface="Heiti TC Medium"/>
                <a:cs typeface="Heiti TC Medium"/>
                <a:sym typeface="Heiti TC Medium"/>
              </a:defRPr>
            </a:pPr>
            <a:r>
              <a:rPr spc="128">
                <a:solidFill>
                  <a:srgbClr val="0465C1"/>
                </a:solidFill>
              </a:rPr>
              <a:t>專長</a:t>
            </a:r>
            <a:r>
              <a:rPr spc="39"/>
              <a:t>：金融工程，應用機率</a:t>
            </a:r>
            <a:endParaRPr spc="39"/>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latin typeface="Heiti TC Medium"/>
                <a:ea typeface="Heiti TC Medium"/>
                <a:cs typeface="Heiti TC Medium"/>
                <a:sym typeface="Heiti TC Medium"/>
              </a:defRPr>
            </a:pPr>
            <a:r>
              <a:rPr spc="128">
                <a:solidFill>
                  <a:srgbClr val="C82606"/>
                </a:solidFill>
              </a:rPr>
              <a:t>研究</a:t>
            </a:r>
            <a:r>
              <a:rPr spc="39"/>
              <a:t>：科技部</a:t>
            </a:r>
            <a:r>
              <a:rPr spc="39">
                <a:latin typeface="Avenir Medium"/>
                <a:ea typeface="Avenir Medium"/>
                <a:cs typeface="Avenir Medium"/>
                <a:sym typeface="Avenir Medium"/>
              </a:rPr>
              <a:t>(</a:t>
            </a:r>
            <a:r>
              <a:rPr spc="39"/>
              <a:t>國科會</a:t>
            </a:r>
            <a:r>
              <a:rPr spc="39">
                <a:latin typeface="Avenir Medium"/>
                <a:ea typeface="Avenir Medium"/>
                <a:cs typeface="Avenir Medium"/>
                <a:sym typeface="Avenir Medium"/>
              </a:rPr>
              <a:t>)</a:t>
            </a:r>
            <a:r>
              <a:rPr spc="39"/>
              <a:t>之專題研究計劃，舉辦過多場國內外學術會議，與</a:t>
            </a:r>
            <a:r>
              <a:rPr spc="39">
                <a:latin typeface="Avenir Medium"/>
                <a:ea typeface="Avenir Medium"/>
                <a:cs typeface="Avenir Medium"/>
                <a:sym typeface="Avenir Medium"/>
              </a:rPr>
              <a:t> Nvidia </a:t>
            </a:r>
            <a:r>
              <a:rPr spc="39"/>
              <a:t>成立計算金融計算聯合實驗室</a:t>
            </a:r>
            <a:endParaRPr spc="39">
              <a:latin typeface="Avenir Medium"/>
              <a:ea typeface="Avenir Medium"/>
              <a:cs typeface="Avenir Medium"/>
              <a:sym typeface="Avenir Medium"/>
            </a:endParaRPr>
          </a:p>
          <a:p>
            <a:pPr algn="l">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defRPr>
            </a:pPr>
            <a:endParaRPr spc="39"/>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latin typeface="Heiti TC Medium"/>
                <a:ea typeface="Heiti TC Medium"/>
                <a:cs typeface="Heiti TC Medium"/>
                <a:sym typeface="Heiti TC Medium"/>
              </a:defRPr>
            </a:pPr>
            <a:r>
              <a:rPr spc="128">
                <a:solidFill>
                  <a:srgbClr val="C82606"/>
                </a:solidFill>
              </a:rPr>
              <a:t>產業</a:t>
            </a:r>
            <a:r>
              <a:rPr spc="39"/>
              <a:t>：福特汽車（美國總公司），摩根史坦利（美國紐約），台北外匯市場發展基金會，國家高速網路與計算中心，台灣期貨交易所</a:t>
            </a:r>
            <a:r>
              <a:t>，，凱基證券，工研院，資策會</a:t>
            </a:r>
            <a:r>
              <a:rPr spc="39"/>
              <a:t>等，以及擔任數家金融科技新創顧問。</a:t>
            </a:r>
            <a:endParaRPr spc="39">
              <a:latin typeface="Avenir Medium"/>
              <a:ea typeface="Avenir Medium"/>
              <a:cs typeface="Avenir Medium"/>
              <a:sym typeface="Avenir Medium"/>
            </a:endParaRPr>
          </a:p>
          <a:p>
            <a:pPr algn="l">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defRPr>
            </a:pPr>
            <a:endParaRPr spc="39"/>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latin typeface="Heiti TC Medium"/>
                <a:ea typeface="Heiti TC Medium"/>
                <a:cs typeface="Heiti TC Medium"/>
                <a:sym typeface="Heiti TC Medium"/>
              </a:defRPr>
            </a:pPr>
            <a:r>
              <a:rPr spc="128">
                <a:solidFill>
                  <a:srgbClr val="C82606"/>
                </a:solidFill>
              </a:rPr>
              <a:t>教學</a:t>
            </a:r>
            <a:r>
              <a:rPr spc="39"/>
              <a:t>：台灣金融研訓院、證券暨期貨市場發展基金會、保險事業發展中心及數家金融機構講師。</a:t>
            </a:r>
            <a:endParaRPr spc="39">
              <a:latin typeface="Avenir Medium"/>
              <a:ea typeface="Avenir Medium"/>
              <a:cs typeface="Avenir Medium"/>
              <a:sym typeface="Avenir Medium"/>
            </a:endParaRPr>
          </a:p>
          <a:p>
            <a:pPr algn="l">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defRPr>
            </a:pPr>
            <a:endParaRPr spc="39"/>
          </a:p>
          <a:p>
            <a:pPr algn="l">
              <a:spcBef>
                <a:spcPts val="6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latin typeface="Heiti TC Medium"/>
                <a:ea typeface="Heiti TC Medium"/>
                <a:cs typeface="Heiti TC Medium"/>
                <a:sym typeface="Heiti TC Medium"/>
              </a:defRPr>
            </a:pPr>
            <a:r>
              <a:rPr spc="39"/>
              <a:t>參與專業組織：</a:t>
            </a:r>
            <a:endParaRPr spc="39">
              <a:latin typeface="Avenir Medium"/>
              <a:ea typeface="Avenir Medium"/>
              <a:cs typeface="Avenir Medium"/>
              <a:sym typeface="Avenir Medium"/>
            </a:endParaRPr>
          </a:p>
          <a:p>
            <a:pPr algn="l">
              <a:spcBef>
                <a:spcPts val="6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latin typeface="Heiti TC Medium"/>
                <a:ea typeface="Heiti TC Medium"/>
                <a:cs typeface="Heiti TC Medium"/>
                <a:sym typeface="Heiti TC Medium"/>
              </a:defRPr>
            </a:pPr>
            <a:r>
              <a:rPr spc="39"/>
              <a:t>中國統計學報</a:t>
            </a:r>
            <a:r>
              <a:rPr spc="39">
                <a:latin typeface="Avenir Medium"/>
                <a:ea typeface="Avenir Medium"/>
                <a:cs typeface="Avenir Medium"/>
                <a:sym typeface="Avenir Medium"/>
              </a:rPr>
              <a:t> </a:t>
            </a:r>
            <a:r>
              <a:rPr spc="39"/>
              <a:t>副編輯</a:t>
            </a:r>
            <a:endParaRPr spc="39">
              <a:latin typeface="Avenir Medium"/>
              <a:ea typeface="Avenir Medium"/>
              <a:cs typeface="Avenir Medium"/>
              <a:sym typeface="Avenir Medium"/>
            </a:endParaRPr>
          </a:p>
          <a:p>
            <a:pPr algn="l">
              <a:spcBef>
                <a:spcPts val="6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latin typeface="Heiti TC Medium"/>
                <a:ea typeface="Heiti TC Medium"/>
                <a:cs typeface="Heiti TC Medium"/>
                <a:sym typeface="Heiti TC Medium"/>
              </a:defRPr>
            </a:pPr>
            <a:r>
              <a:rPr spc="39"/>
              <a:t>中華財務管理科技學會</a:t>
            </a:r>
            <a:r>
              <a:rPr spc="39">
                <a:latin typeface="Avenir Medium"/>
                <a:ea typeface="Avenir Medium"/>
                <a:cs typeface="Avenir Medium"/>
                <a:sym typeface="Avenir Medium"/>
              </a:rPr>
              <a:t> </a:t>
            </a:r>
            <a:r>
              <a:rPr spc="39"/>
              <a:t>理事</a:t>
            </a:r>
            <a:endParaRPr spc="39">
              <a:latin typeface="Avenir Medium"/>
              <a:ea typeface="Avenir Medium"/>
              <a:cs typeface="Avenir Medium"/>
              <a:sym typeface="Avenir Medium"/>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73" sz="2200">
                <a:solidFill>
                  <a:srgbClr val="000000"/>
                </a:solidFill>
                <a:latin typeface="Heiti TC Medium"/>
                <a:ea typeface="Heiti TC Medium"/>
                <a:cs typeface="Heiti TC Medium"/>
                <a:sym typeface="Heiti TC Medium"/>
              </a:defRPr>
            </a:pPr>
            <a:r>
              <a:rPr spc="39"/>
              <a:t>台灣金融工程師暨操盤手協會</a:t>
            </a:r>
            <a:r>
              <a:rPr spc="39">
                <a:latin typeface="Avenir Medium"/>
                <a:ea typeface="Avenir Medium"/>
                <a:cs typeface="Avenir Medium"/>
                <a:sym typeface="Avenir Medium"/>
              </a:rPr>
              <a:t> </a:t>
            </a:r>
            <a:r>
              <a:rPr spc="39"/>
              <a:t>理事</a:t>
            </a:r>
            <a:r>
              <a:t>長</a:t>
            </a:r>
          </a:p>
        </p:txBody>
      </p:sp>
      <p:pic>
        <p:nvPicPr>
          <p:cNvPr id="409" name="BOOK COVER v2.pdf.pdf" descr="BOOK COVER v2.pdf.pdf"/>
          <p:cNvPicPr>
            <a:picLocks noChangeAspect="1"/>
          </p:cNvPicPr>
          <p:nvPr/>
        </p:nvPicPr>
        <p:blipFill>
          <a:blip r:embed="rId2">
            <a:extLst/>
          </a:blip>
          <a:stretch>
            <a:fillRect/>
          </a:stretch>
        </p:blipFill>
        <p:spPr>
          <a:xfrm>
            <a:off x="6689970" y="818295"/>
            <a:ext cx="6038647" cy="8545445"/>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28" name="Calibration to Yield Curves and IV Surface"/>
          <p:cNvSpPr txBox="1"/>
          <p:nvPr>
            <p:ph type="title"/>
          </p:nvPr>
        </p:nvSpPr>
        <p:spPr>
          <a:xfrm>
            <a:off x="355600" y="265514"/>
            <a:ext cx="12293600" cy="2223686"/>
          </a:xfrm>
          <a:prstGeom prst="rect">
            <a:avLst/>
          </a:prstGeom>
        </p:spPr>
        <p:txBody>
          <a:bodyPr/>
          <a:lstStyle>
            <a:lvl1pPr>
              <a:defRPr>
                <a:solidFill>
                  <a:srgbClr val="000000"/>
                </a:solidFill>
              </a:defRPr>
            </a:lvl1pPr>
          </a:lstStyle>
          <a:p>
            <a:pPr/>
            <a:r>
              <a:t>Calibration to Yield Curves and IV Surface</a:t>
            </a:r>
          </a:p>
        </p:txBody>
      </p:sp>
      <p:sp>
        <p:nvSpPr>
          <p:cNvPr id="929"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34" name="群組"/>
          <p:cNvGrpSpPr/>
          <p:nvPr/>
        </p:nvGrpSpPr>
        <p:grpSpPr>
          <a:xfrm>
            <a:off x="918867" y="2851085"/>
            <a:ext cx="11167066" cy="2907874"/>
            <a:chOff x="0" y="0"/>
            <a:chExt cx="11167065" cy="2907872"/>
          </a:xfrm>
        </p:grpSpPr>
        <p:pic>
          <p:nvPicPr>
            <p:cNvPr id="930" name="pasted-image.pdf" descr="pasted-image.pdf"/>
            <p:cNvPicPr>
              <a:picLocks noChangeAspect="1"/>
            </p:cNvPicPr>
            <p:nvPr/>
          </p:nvPicPr>
          <p:blipFill>
            <a:blip r:embed="rId2">
              <a:extLst/>
            </a:blip>
            <a:stretch>
              <a:fillRect/>
            </a:stretch>
          </p:blipFill>
          <p:spPr>
            <a:xfrm>
              <a:off x="0" y="296121"/>
              <a:ext cx="3204733" cy="2399326"/>
            </a:xfrm>
            <a:prstGeom prst="rect">
              <a:avLst/>
            </a:prstGeom>
            <a:ln w="12700" cap="flat">
              <a:noFill/>
              <a:miter lim="400000"/>
            </a:ln>
            <a:effectLst>
              <a:outerShdw sx="100000" sy="100000" kx="0" ky="0" algn="b" rotWithShape="0" blurRad="190500" dist="8455" dir="5400000">
                <a:srgbClr val="000000"/>
              </a:outerShdw>
            </a:effectLst>
          </p:spPr>
        </p:pic>
        <p:pic>
          <p:nvPicPr>
            <p:cNvPr id="931" name="pasted-image.pdf" descr="pasted-image.pdf"/>
            <p:cNvPicPr>
              <a:picLocks noChangeAspect="1"/>
            </p:cNvPicPr>
            <p:nvPr/>
          </p:nvPicPr>
          <p:blipFill>
            <a:blip r:embed="rId3">
              <a:extLst/>
            </a:blip>
            <a:stretch>
              <a:fillRect/>
            </a:stretch>
          </p:blipFill>
          <p:spPr>
            <a:xfrm>
              <a:off x="3557722" y="83694"/>
              <a:ext cx="3765573" cy="2824179"/>
            </a:xfrm>
            <a:prstGeom prst="rect">
              <a:avLst/>
            </a:prstGeom>
            <a:ln w="12700" cap="flat">
              <a:noFill/>
              <a:miter lim="400000"/>
            </a:ln>
            <a:effectLst>
              <a:outerShdw sx="100000" sy="100000" kx="0" ky="0" algn="b" rotWithShape="0" blurRad="190500" dist="8455" dir="5400000">
                <a:srgbClr val="000000"/>
              </a:outerShdw>
            </a:effectLst>
          </p:spPr>
        </p:pic>
        <p:pic>
          <p:nvPicPr>
            <p:cNvPr id="932" name="pasted-image.pdf" descr="pasted-image.pdf"/>
            <p:cNvPicPr>
              <a:picLocks noChangeAspect="1"/>
            </p:cNvPicPr>
            <p:nvPr/>
          </p:nvPicPr>
          <p:blipFill>
            <a:blip r:embed="rId4">
              <a:extLst/>
            </a:blip>
            <a:stretch>
              <a:fillRect/>
            </a:stretch>
          </p:blipFill>
          <p:spPr>
            <a:xfrm>
              <a:off x="7401493" y="83694"/>
              <a:ext cx="3765573" cy="2824179"/>
            </a:xfrm>
            <a:prstGeom prst="rect">
              <a:avLst/>
            </a:prstGeom>
            <a:ln w="12700" cap="flat">
              <a:noFill/>
              <a:miter lim="400000"/>
            </a:ln>
            <a:effectLst>
              <a:outerShdw sx="100000" sy="100000" kx="0" ky="0" algn="b" rotWithShape="0" blurRad="190500" dist="8455" dir="5400000">
                <a:srgbClr val="000000"/>
              </a:outerShdw>
            </a:effectLst>
          </p:spPr>
        </p:pic>
        <p:sp>
          <p:nvSpPr>
            <p:cNvPr id="933" name="ECB Bond Yield on May 20, 2016"/>
            <p:cNvSpPr txBox="1"/>
            <p:nvPr/>
          </p:nvSpPr>
          <p:spPr>
            <a:xfrm>
              <a:off x="324040" y="0"/>
              <a:ext cx="2556653" cy="2836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b="1" sz="1400">
                  <a:solidFill>
                    <a:srgbClr val="000000"/>
                  </a:solidFill>
                  <a:latin typeface="Helvetica"/>
                  <a:ea typeface="Helvetica"/>
                  <a:cs typeface="Helvetica"/>
                  <a:sym typeface="Helvetica"/>
                </a:defRPr>
              </a:lvl1pPr>
            </a:lstStyle>
            <a:p>
              <a:pPr/>
              <a:r>
                <a:t>ECB Bond Yield on May 20, 2016</a:t>
              </a:r>
            </a:p>
          </p:txBody>
        </p:sp>
      </p:grpSp>
      <p:pic>
        <p:nvPicPr>
          <p:cNvPr id="935" name="pasted-image.pdf" descr="pasted-image.pdf"/>
          <p:cNvPicPr>
            <a:picLocks noChangeAspect="1"/>
          </p:cNvPicPr>
          <p:nvPr/>
        </p:nvPicPr>
        <p:blipFill>
          <a:blip r:embed="rId5">
            <a:extLst/>
          </a:blip>
          <a:stretch>
            <a:fillRect/>
          </a:stretch>
        </p:blipFill>
        <p:spPr>
          <a:xfrm>
            <a:off x="2906267" y="5828744"/>
            <a:ext cx="7192266" cy="374705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37" name="FE #2…"/>
          <p:cNvSpPr txBox="1"/>
          <p:nvPr>
            <p:ph type="title"/>
          </p:nvPr>
        </p:nvSpPr>
        <p:spPr>
          <a:xfrm>
            <a:off x="952500" y="1005524"/>
            <a:ext cx="11099800" cy="6613102"/>
          </a:xfrm>
          <a:prstGeom prst="rect">
            <a:avLst/>
          </a:prstGeom>
        </p:spPr>
        <p:txBody>
          <a:bodyPr/>
          <a:lstStyle/>
          <a:p>
            <a:pPr defTabSz="502412">
              <a:defRPr sz="6880"/>
            </a:pPr>
            <a:r>
              <a:t>FE #2 </a:t>
            </a:r>
          </a:p>
          <a:p>
            <a:pPr defTabSz="502412">
              <a:defRPr sz="6880"/>
            </a:pPr>
            <a:r>
              <a:t>現代資產組合理論</a:t>
            </a:r>
          </a:p>
          <a:p>
            <a:pPr defTabSz="502412">
              <a:defRPr sz="6880"/>
            </a:pPr>
            <a:r>
              <a:t>Modern Portfolio Theory:</a:t>
            </a:r>
          </a:p>
          <a:p>
            <a:pPr defTabSz="502412">
              <a:defRPr sz="6880"/>
            </a:pPr>
            <a:r>
              <a:t>Markowitz’s mean-variance analysis</a:t>
            </a:r>
          </a:p>
          <a:p>
            <a:pPr defTabSz="502412">
              <a:defRPr sz="6880"/>
            </a:pPr>
            <a:r>
              <a:t>Black-Litterman’s model</a:t>
            </a:r>
          </a:p>
        </p:txBody>
      </p:sp>
      <p:sp>
        <p:nvSpPr>
          <p:cNvPr id="938"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940" name="pasted-image.pdf" descr="pasted-image.pdf"/>
          <p:cNvPicPr>
            <a:picLocks noChangeAspect="1"/>
          </p:cNvPicPr>
          <p:nvPr/>
        </p:nvPicPr>
        <p:blipFill>
          <a:blip r:embed="rId2">
            <a:extLst/>
          </a:blip>
          <a:stretch>
            <a:fillRect/>
          </a:stretch>
        </p:blipFill>
        <p:spPr>
          <a:xfrm>
            <a:off x="129554" y="97165"/>
            <a:ext cx="12745692" cy="9559270"/>
          </a:xfrm>
          <a:prstGeom prst="rect">
            <a:avLst/>
          </a:prstGeom>
          <a:ln w="12700">
            <a:miter lim="400000"/>
          </a:ln>
        </p:spPr>
      </p:pic>
      <p:sp>
        <p:nvSpPr>
          <p:cNvPr id="941"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2" name="文字"/>
          <p:cNvSpPr txBox="1"/>
          <p:nvPr/>
        </p:nvSpPr>
        <p:spPr>
          <a:xfrm>
            <a:off x="10366692" y="8940037"/>
            <a:ext cx="707442" cy="520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       </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944" name="pasted-image.pdf" descr="pasted-image.pdf"/>
          <p:cNvPicPr>
            <a:picLocks noChangeAspect="1"/>
          </p:cNvPicPr>
          <p:nvPr/>
        </p:nvPicPr>
        <p:blipFill>
          <a:blip r:embed="rId2">
            <a:extLst/>
          </a:blip>
          <a:stretch>
            <a:fillRect/>
          </a:stretch>
        </p:blipFill>
        <p:spPr>
          <a:xfrm>
            <a:off x="564818" y="200502"/>
            <a:ext cx="11875164" cy="8906374"/>
          </a:xfrm>
          <a:prstGeom prst="rect">
            <a:avLst/>
          </a:prstGeom>
          <a:ln w="12700">
            <a:miter lim="400000"/>
          </a:ln>
        </p:spPr>
      </p:pic>
      <p:sp>
        <p:nvSpPr>
          <p:cNvPr id="945"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6" name="文字"/>
          <p:cNvSpPr txBox="1"/>
          <p:nvPr/>
        </p:nvSpPr>
        <p:spPr>
          <a:xfrm>
            <a:off x="10097304" y="8469920"/>
            <a:ext cx="622707" cy="520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      </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48" name="Mean-Variance Analysis"/>
          <p:cNvSpPr txBox="1"/>
          <p:nvPr>
            <p:ph type="title"/>
          </p:nvPr>
        </p:nvSpPr>
        <p:spPr>
          <a:prstGeom prst="rect">
            <a:avLst/>
          </a:prstGeom>
        </p:spPr>
        <p:txBody>
          <a:bodyPr/>
          <a:lstStyle/>
          <a:p>
            <a:pPr/>
            <a:r>
              <a:t>Mean-Variance Analysis</a:t>
            </a:r>
          </a:p>
        </p:txBody>
      </p:sp>
      <p:pic>
        <p:nvPicPr>
          <p:cNvPr id="949" name="pasted-image.pdf" descr="pasted-image.pdf"/>
          <p:cNvPicPr>
            <a:picLocks noChangeAspect="1"/>
          </p:cNvPicPr>
          <p:nvPr/>
        </p:nvPicPr>
        <p:blipFill>
          <a:blip r:embed="rId2">
            <a:extLst/>
          </a:blip>
          <a:stretch>
            <a:fillRect/>
          </a:stretch>
        </p:blipFill>
        <p:spPr>
          <a:xfrm>
            <a:off x="2103729" y="3356350"/>
            <a:ext cx="8797342" cy="5803150"/>
          </a:xfrm>
          <a:prstGeom prst="rect">
            <a:avLst/>
          </a:prstGeom>
          <a:ln w="12700">
            <a:miter lim="400000"/>
          </a:ln>
        </p:spPr>
      </p:pic>
      <p:sp>
        <p:nvSpPr>
          <p:cNvPr id="950"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1" name="Examples are shown in the section of Robo Advisor."/>
          <p:cNvSpPr txBox="1"/>
          <p:nvPr/>
        </p:nvSpPr>
        <p:spPr>
          <a:xfrm>
            <a:off x="2103729" y="2438400"/>
            <a:ext cx="879734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3400"/>
              </a:spcBef>
              <a:defRPr spc="56" sz="2800">
                <a:solidFill>
                  <a:srgbClr val="000000"/>
                </a:solidFill>
              </a:defRPr>
            </a:lvl1pPr>
          </a:lstStyle>
          <a:p>
            <a:pPr/>
            <a:r>
              <a:t>Examples are shown in the section of Robo Advisor.</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53" name="Black-Litterman’s Model"/>
          <p:cNvSpPr txBox="1"/>
          <p:nvPr>
            <p:ph type="title"/>
          </p:nvPr>
        </p:nvSpPr>
        <p:spPr>
          <a:prstGeom prst="rect">
            <a:avLst/>
          </a:prstGeom>
        </p:spPr>
        <p:txBody>
          <a:bodyPr/>
          <a:lstStyle/>
          <a:p>
            <a:pPr/>
            <a:r>
              <a:t>Black-Litterman’s Model</a:t>
            </a:r>
          </a:p>
        </p:txBody>
      </p:sp>
      <p:sp>
        <p:nvSpPr>
          <p:cNvPr id="954"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5" name="Deficients of mean-variance analysis include:…"/>
          <p:cNvSpPr txBox="1"/>
          <p:nvPr/>
        </p:nvSpPr>
        <p:spPr>
          <a:xfrm>
            <a:off x="1197957" y="3073400"/>
            <a:ext cx="10110177" cy="1066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400"/>
              </a:spcBef>
              <a:defRPr spc="56" sz="2800">
                <a:solidFill>
                  <a:srgbClr val="000000"/>
                </a:solidFill>
              </a:defRPr>
            </a:pPr>
            <a:r>
              <a:t>Deficients of mean-variance analysis include: </a:t>
            </a:r>
          </a:p>
          <a:p>
            <a:pPr algn="l">
              <a:defRPr spc="56" sz="2800">
                <a:solidFill>
                  <a:srgbClr val="000000"/>
                </a:solidFill>
              </a:defRPr>
            </a:pPr>
            <a:r>
              <a:t>unintuitive, highly-concentrated portfolios, input-sensitivity.</a:t>
            </a:r>
          </a:p>
        </p:txBody>
      </p:sp>
      <p:sp>
        <p:nvSpPr>
          <p:cNvPr id="956" name="Black and Litterman (1992) overcame these problems by requiring the user to input “views” on expected returns and state degree of confidence."/>
          <p:cNvSpPr txBox="1"/>
          <p:nvPr/>
        </p:nvSpPr>
        <p:spPr>
          <a:xfrm>
            <a:off x="1156803" y="5276912"/>
            <a:ext cx="10192485"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pc="56" sz="2800">
                <a:solidFill>
                  <a:srgbClr val="000000"/>
                </a:solidFill>
              </a:defRPr>
            </a:lvl1pPr>
          </a:lstStyle>
          <a:p>
            <a:pPr/>
            <a:r>
              <a:t>Black and Litterman (1992) overcame these problems by requiring the user to input “views” on expected returns and state degree of confidence.</a:t>
            </a:r>
          </a:p>
        </p:txBody>
      </p:sp>
      <p:pic>
        <p:nvPicPr>
          <p:cNvPr id="957" name="Screen Shot 2016-10-12 at 8.43.54 AM.png" descr="Screen Shot 2016-10-12 at 8.43.54 AM.png"/>
          <p:cNvPicPr>
            <a:picLocks noChangeAspect="1"/>
          </p:cNvPicPr>
          <p:nvPr/>
        </p:nvPicPr>
        <p:blipFill>
          <a:blip r:embed="rId2">
            <a:extLst/>
          </a:blip>
          <a:stretch>
            <a:fillRect/>
          </a:stretch>
        </p:blipFill>
        <p:spPr>
          <a:xfrm>
            <a:off x="1439896" y="7068406"/>
            <a:ext cx="9626299" cy="77305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959" name="pasted-image.pdf" descr="pasted-image.pdf"/>
          <p:cNvPicPr>
            <a:picLocks noChangeAspect="1"/>
          </p:cNvPicPr>
          <p:nvPr/>
        </p:nvPicPr>
        <p:blipFill>
          <a:blip r:embed="rId2">
            <a:extLst/>
          </a:blip>
          <a:stretch>
            <a:fillRect/>
          </a:stretch>
        </p:blipFill>
        <p:spPr>
          <a:xfrm>
            <a:off x="1170777" y="4032109"/>
            <a:ext cx="7647848" cy="4448239"/>
          </a:xfrm>
          <a:prstGeom prst="rect">
            <a:avLst/>
          </a:prstGeom>
          <a:ln w="12700">
            <a:miter lim="400000"/>
          </a:ln>
          <a:effectLst>
            <a:outerShdw sx="100000" sy="100000" kx="0" ky="0" algn="b" rotWithShape="0" blurRad="190500" dist="8455" dir="5400000">
              <a:srgbClr val="000000"/>
            </a:outerShdw>
          </a:effectLst>
        </p:spPr>
      </p:pic>
      <p:sp>
        <p:nvSpPr>
          <p:cNvPr id="960" name="Risk-Neutral Probability…"/>
          <p:cNvSpPr txBox="1"/>
          <p:nvPr/>
        </p:nvSpPr>
        <p:spPr>
          <a:xfrm>
            <a:off x="1622137" y="894948"/>
            <a:ext cx="9760526" cy="21057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cap="all" spc="79" sz="4000">
                <a:solidFill>
                  <a:srgbClr val="000000"/>
                </a:solidFill>
                <a:latin typeface="+mn-lt"/>
                <a:ea typeface="+mn-ea"/>
                <a:cs typeface="+mn-cs"/>
                <a:sym typeface="Futura"/>
              </a:defRPr>
            </a:pPr>
            <a:r>
              <a:t>Risk-Neutral Probability </a:t>
            </a:r>
          </a:p>
          <a:p>
            <a:pPr>
              <a:defRPr cap="all" spc="79" sz="4000">
                <a:solidFill>
                  <a:srgbClr val="000000"/>
                </a:solidFill>
                <a:latin typeface="+mn-lt"/>
                <a:ea typeface="+mn-ea"/>
                <a:cs typeface="+mn-cs"/>
                <a:sym typeface="Futura"/>
              </a:defRPr>
            </a:pPr>
            <a:r>
              <a:t>vs </a:t>
            </a:r>
          </a:p>
          <a:p>
            <a:pPr>
              <a:defRPr cap="all" spc="79" sz="4000">
                <a:solidFill>
                  <a:srgbClr val="000000"/>
                </a:solidFill>
                <a:latin typeface="+mn-lt"/>
                <a:ea typeface="+mn-ea"/>
                <a:cs typeface="+mn-cs"/>
                <a:sym typeface="Futura"/>
              </a:defRPr>
            </a:pPr>
            <a:r>
              <a:t>Recovered Historical Probability</a:t>
            </a:r>
          </a:p>
        </p:txBody>
      </p:sp>
      <p:sp>
        <p:nvSpPr>
          <p:cNvPr id="961" name="Recovery Theory:…"/>
          <p:cNvSpPr txBox="1"/>
          <p:nvPr/>
        </p:nvSpPr>
        <p:spPr>
          <a:xfrm>
            <a:off x="9371479" y="4935428"/>
            <a:ext cx="3402178" cy="264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spcBef>
                <a:spcPts val="1600"/>
              </a:spcBef>
              <a:defRPr spc="56" sz="2800">
                <a:solidFill>
                  <a:srgbClr val="000000"/>
                </a:solidFill>
                <a:latin typeface="Avenir Black"/>
                <a:ea typeface="Avenir Black"/>
                <a:cs typeface="Avenir Black"/>
                <a:sym typeface="Avenir Black"/>
              </a:defRPr>
            </a:pPr>
            <a:r>
              <a:t>Recovery Theory: </a:t>
            </a:r>
          </a:p>
          <a:p>
            <a:pPr algn="l">
              <a:spcBef>
                <a:spcPts val="1600"/>
              </a:spcBef>
              <a:defRPr spc="56" sz="2800">
                <a:solidFill>
                  <a:srgbClr val="000000"/>
                </a:solidFill>
              </a:defRPr>
            </a:pPr>
            <a:r>
              <a:t>Ross(2011), </a:t>
            </a:r>
          </a:p>
          <a:p>
            <a:pPr algn="l">
              <a:spcBef>
                <a:spcPts val="1600"/>
              </a:spcBef>
              <a:defRPr spc="56" sz="2800">
                <a:solidFill>
                  <a:srgbClr val="000000"/>
                </a:solidFill>
              </a:defRPr>
            </a:pPr>
            <a:r>
              <a:t>Carr and Yu(2012) </a:t>
            </a:r>
          </a:p>
        </p:txBody>
      </p:sp>
      <p:sp>
        <p:nvSpPr>
          <p:cNvPr id="962"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64" name="Objective View by…"/>
          <p:cNvSpPr txBox="1"/>
          <p:nvPr>
            <p:ph type="title"/>
          </p:nvPr>
        </p:nvSpPr>
        <p:spPr>
          <a:prstGeom prst="rect">
            <a:avLst/>
          </a:prstGeom>
        </p:spPr>
        <p:txBody>
          <a:bodyPr/>
          <a:lstStyle/>
          <a:p>
            <a:pPr defTabSz="490727">
              <a:defRPr sz="6719"/>
            </a:pPr>
            <a:r>
              <a:t> </a:t>
            </a:r>
            <a:r>
              <a:rPr b="1">
                <a:solidFill>
                  <a:srgbClr val="FF2600"/>
                </a:solidFill>
                <a:latin typeface="Helvetica"/>
                <a:ea typeface="Helvetica"/>
                <a:cs typeface="Helvetica"/>
                <a:sym typeface="Helvetica"/>
              </a:rPr>
              <a:t>Objective</a:t>
            </a:r>
            <a:r>
              <a:t> View by </a:t>
            </a:r>
          </a:p>
          <a:p>
            <a:pPr defTabSz="490727">
              <a:defRPr sz="6719">
                <a:solidFill>
                  <a:srgbClr val="0433FF"/>
                </a:solidFill>
              </a:defRPr>
            </a:pPr>
            <a:r>
              <a:t>Recovery Theory</a:t>
            </a:r>
          </a:p>
        </p:txBody>
      </p:sp>
      <p:sp>
        <p:nvSpPr>
          <p:cNvPr id="965"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6" name="It aims to reveal the natural probability of an asset and…"/>
          <p:cNvSpPr txBox="1"/>
          <p:nvPr/>
        </p:nvSpPr>
        <p:spPr>
          <a:xfrm>
            <a:off x="1503094" y="3018867"/>
            <a:ext cx="9998612"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1600"/>
              </a:spcBef>
              <a:defRPr spc="56" sz="2800">
                <a:solidFill>
                  <a:srgbClr val="000000"/>
                </a:solidFill>
              </a:defRPr>
            </a:pPr>
            <a:r>
              <a:t>It aims to reveal the natural probability of an asset and</a:t>
            </a:r>
          </a:p>
          <a:p>
            <a:pPr algn="l">
              <a:spcBef>
                <a:spcPts val="1600"/>
              </a:spcBef>
              <a:defRPr spc="56" sz="2800">
                <a:solidFill>
                  <a:srgbClr val="000000"/>
                </a:solidFill>
              </a:defRPr>
            </a:pPr>
            <a:r>
              <a:t>becomes a perfect vehicle to provide an “objective” view.</a:t>
            </a:r>
          </a:p>
        </p:txBody>
      </p:sp>
      <p:pic>
        <p:nvPicPr>
          <p:cNvPr id="967" name="Screen Shot 2016-10-12 at 8.42.47 AM.png" descr="Screen Shot 2016-10-12 at 8.42.47 AM.png"/>
          <p:cNvPicPr>
            <a:picLocks noChangeAspect="1"/>
          </p:cNvPicPr>
          <p:nvPr/>
        </p:nvPicPr>
        <p:blipFill>
          <a:blip r:embed="rId2">
            <a:extLst/>
          </a:blip>
          <a:stretch>
            <a:fillRect/>
          </a:stretch>
        </p:blipFill>
        <p:spPr>
          <a:xfrm>
            <a:off x="1113135" y="4704235"/>
            <a:ext cx="10778530" cy="43723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69" name="財務計量經濟學簡介…"/>
          <p:cNvSpPr txBox="1"/>
          <p:nvPr>
            <p:ph type="title"/>
          </p:nvPr>
        </p:nvSpPr>
        <p:spPr>
          <a:xfrm>
            <a:off x="1270000" y="1638300"/>
            <a:ext cx="10464800" cy="6648450"/>
          </a:xfrm>
          <a:prstGeom prst="rect">
            <a:avLst/>
          </a:prstGeom>
        </p:spPr>
        <p:txBody>
          <a:bodyPr/>
          <a:lstStyle/>
          <a:p>
            <a:pPr defTabSz="502412">
              <a:defRPr sz="6880"/>
            </a:pPr>
            <a:r>
              <a:t>財務計量經濟學簡介</a:t>
            </a:r>
          </a:p>
          <a:p>
            <a:pPr defTabSz="502412">
              <a:defRPr sz="6880"/>
            </a:pPr>
            <a:r>
              <a:t>Financial Econometrics</a:t>
            </a:r>
          </a:p>
          <a:p>
            <a:pPr marL="849488" indent="-849488" algn="l" defTabSz="502412">
              <a:buClr>
                <a:srgbClr val="9A958E"/>
              </a:buClr>
              <a:buSzPct val="75000"/>
              <a:defRPr sz="6880"/>
            </a:pPr>
            <a:r>
              <a:t>CAPM</a:t>
            </a:r>
          </a:p>
          <a:p>
            <a:pPr marL="849488" indent="-849488" algn="l" defTabSz="502412">
              <a:buClr>
                <a:srgbClr val="9A958E"/>
              </a:buClr>
              <a:buSzPct val="75000"/>
              <a:defRPr sz="6880"/>
            </a:pPr>
            <a:r>
              <a:t>Fama-French model</a:t>
            </a:r>
          </a:p>
          <a:p>
            <a:pPr marL="849488" indent="-849488" algn="l" defTabSz="502412">
              <a:buClr>
                <a:srgbClr val="9A958E"/>
              </a:buClr>
              <a:buSzPct val="75000"/>
              <a:defRPr sz="6880"/>
            </a:pPr>
            <a:r>
              <a:t>Volatility model</a:t>
            </a:r>
          </a:p>
        </p:txBody>
      </p:sp>
      <p:sp>
        <p:nvSpPr>
          <p:cNvPr id="970"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72" name="大標題"/>
          <p:cNvSpPr txBox="1"/>
          <p:nvPr>
            <p:ph type="title"/>
          </p:nvPr>
        </p:nvSpPr>
        <p:spPr>
          <a:prstGeom prst="rect">
            <a:avLst/>
          </a:prstGeom>
        </p:spPr>
        <p:txBody>
          <a:bodyPr/>
          <a:lstStyle/>
          <a:p>
            <a:pPr/>
          </a:p>
        </p:txBody>
      </p:sp>
      <p:sp>
        <p:nvSpPr>
          <p:cNvPr id="973" name="內文"/>
          <p:cNvSpPr txBox="1"/>
          <p:nvPr>
            <p:ph type="body" idx="1"/>
          </p:nvPr>
        </p:nvSpPr>
        <p:spPr>
          <a:prstGeom prst="rect">
            <a:avLst/>
          </a:prstGeom>
        </p:spPr>
        <p:txBody>
          <a:bodyPr/>
          <a:lstStyle/>
          <a:p>
            <a:pPr/>
          </a:p>
        </p:txBody>
      </p:sp>
      <p:pic>
        <p:nvPicPr>
          <p:cNvPr id="974" name="證基會-計量經濟學(二版) (dragged).pdf" descr="證基會-計量經濟學(二版) (dragged).pdf"/>
          <p:cNvPicPr>
            <a:picLocks noChangeAspect="1"/>
          </p:cNvPicPr>
          <p:nvPr/>
        </p:nvPicPr>
        <p:blipFill>
          <a:blip r:embed="rId2">
            <a:extLst/>
          </a:blip>
          <a:stretch>
            <a:fillRect/>
          </a:stretch>
        </p:blipFill>
        <p:spPr>
          <a:xfrm>
            <a:off x="1930400" y="1447800"/>
            <a:ext cx="9144000" cy="6858000"/>
          </a:xfrm>
          <a:prstGeom prst="rect">
            <a:avLst/>
          </a:prstGeom>
          <a:ln w="12700">
            <a:miter lim="400000"/>
          </a:ln>
        </p:spPr>
      </p:pic>
      <p:sp>
        <p:nvSpPr>
          <p:cNvPr id="975"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pic>
        <p:nvPicPr>
          <p:cNvPr id="411" name="pasted-image.pdf" descr="pasted-image.pdf"/>
          <p:cNvPicPr>
            <a:picLocks noChangeAspect="1"/>
          </p:cNvPicPr>
          <p:nvPr/>
        </p:nvPicPr>
        <p:blipFill>
          <a:blip r:embed="rId2">
            <a:extLst/>
          </a:blip>
          <a:stretch>
            <a:fillRect/>
          </a:stretch>
        </p:blipFill>
        <p:spPr>
          <a:xfrm>
            <a:off x="263098" y="1275198"/>
            <a:ext cx="12478604" cy="7203204"/>
          </a:xfrm>
          <a:prstGeom prst="rect">
            <a:avLst/>
          </a:prstGeom>
          <a:ln w="12700">
            <a:miter lim="400000"/>
          </a:ln>
          <a:effectLst>
            <a:outerShdw sx="100000" sy="100000" kx="0" ky="0" algn="b" rotWithShape="0" blurRad="190500" dist="8455" dir="5400000">
              <a:srgbClr val="000000"/>
            </a:outerShdw>
          </a:effectLst>
        </p:spPr>
      </p:pic>
      <p:sp>
        <p:nvSpPr>
          <p:cNvPr id="412" name="幻燈片編號"/>
          <p:cNvSpPr txBox="1"/>
          <p:nvPr>
            <p:ph type="sldNum" sz="quarter" idx="2"/>
          </p:nvPr>
        </p:nvSpPr>
        <p:spPr>
          <a:xfrm>
            <a:off x="6388561" y="923290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77" name="大標題"/>
          <p:cNvSpPr txBox="1"/>
          <p:nvPr>
            <p:ph type="title"/>
          </p:nvPr>
        </p:nvSpPr>
        <p:spPr>
          <a:prstGeom prst="rect">
            <a:avLst/>
          </a:prstGeom>
        </p:spPr>
        <p:txBody>
          <a:bodyPr/>
          <a:lstStyle/>
          <a:p>
            <a:pPr/>
          </a:p>
        </p:txBody>
      </p:sp>
      <p:sp>
        <p:nvSpPr>
          <p:cNvPr id="978" name="內文"/>
          <p:cNvSpPr txBox="1"/>
          <p:nvPr>
            <p:ph type="body" idx="1"/>
          </p:nvPr>
        </p:nvSpPr>
        <p:spPr>
          <a:prstGeom prst="rect">
            <a:avLst/>
          </a:prstGeom>
        </p:spPr>
        <p:txBody>
          <a:bodyPr/>
          <a:lstStyle/>
          <a:p>
            <a:pPr/>
          </a:p>
        </p:txBody>
      </p:sp>
      <p:pic>
        <p:nvPicPr>
          <p:cNvPr id="979" name="證基會-計量經濟學(二版) (dragged) 1.pdf" descr="證基會-計量經濟學(二版) (dragged) 1.pdf"/>
          <p:cNvPicPr>
            <a:picLocks noChangeAspect="1"/>
          </p:cNvPicPr>
          <p:nvPr/>
        </p:nvPicPr>
        <p:blipFill>
          <a:blip r:embed="rId2">
            <a:extLst/>
          </a:blip>
          <a:stretch>
            <a:fillRect/>
          </a:stretch>
        </p:blipFill>
        <p:spPr>
          <a:xfrm>
            <a:off x="1930400" y="1447800"/>
            <a:ext cx="9144000" cy="6858000"/>
          </a:xfrm>
          <a:prstGeom prst="rect">
            <a:avLst/>
          </a:prstGeom>
          <a:ln w="12700">
            <a:miter lim="400000"/>
          </a:ln>
        </p:spPr>
      </p:pic>
      <p:sp>
        <p:nvSpPr>
          <p:cNvPr id="980"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82" name="大標題"/>
          <p:cNvSpPr txBox="1"/>
          <p:nvPr>
            <p:ph type="title"/>
          </p:nvPr>
        </p:nvSpPr>
        <p:spPr>
          <a:prstGeom prst="rect">
            <a:avLst/>
          </a:prstGeom>
        </p:spPr>
        <p:txBody>
          <a:bodyPr/>
          <a:lstStyle/>
          <a:p>
            <a:pPr/>
          </a:p>
        </p:txBody>
      </p:sp>
      <p:sp>
        <p:nvSpPr>
          <p:cNvPr id="983" name="內文"/>
          <p:cNvSpPr txBox="1"/>
          <p:nvPr>
            <p:ph type="body" idx="1"/>
          </p:nvPr>
        </p:nvSpPr>
        <p:spPr>
          <a:prstGeom prst="rect">
            <a:avLst/>
          </a:prstGeom>
        </p:spPr>
        <p:txBody>
          <a:bodyPr/>
          <a:lstStyle/>
          <a:p>
            <a:pPr/>
          </a:p>
        </p:txBody>
      </p:sp>
      <p:pic>
        <p:nvPicPr>
          <p:cNvPr id="984" name="證基會金融科技lecture2.pdf" descr="證基會金融科技lecture2.pdf"/>
          <p:cNvPicPr>
            <a:picLocks noChangeAspect="1"/>
          </p:cNvPicPr>
          <p:nvPr/>
        </p:nvPicPr>
        <p:blipFill>
          <a:blip r:embed="rId2">
            <a:extLst/>
          </a:blip>
          <a:stretch>
            <a:fillRect/>
          </a:stretch>
        </p:blipFill>
        <p:spPr>
          <a:xfrm>
            <a:off x="1930400" y="1447800"/>
            <a:ext cx="9144000" cy="6858000"/>
          </a:xfrm>
          <a:prstGeom prst="rect">
            <a:avLst/>
          </a:prstGeom>
          <a:ln w="12700">
            <a:miter lim="400000"/>
          </a:ln>
        </p:spPr>
      </p:pic>
      <p:sp>
        <p:nvSpPr>
          <p:cNvPr id="985"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87" name="大標題"/>
          <p:cNvSpPr txBox="1"/>
          <p:nvPr>
            <p:ph type="title"/>
          </p:nvPr>
        </p:nvSpPr>
        <p:spPr>
          <a:prstGeom prst="rect">
            <a:avLst/>
          </a:prstGeom>
        </p:spPr>
        <p:txBody>
          <a:bodyPr/>
          <a:lstStyle/>
          <a:p>
            <a:pPr/>
          </a:p>
        </p:txBody>
      </p:sp>
      <p:sp>
        <p:nvSpPr>
          <p:cNvPr id="988" name="內文"/>
          <p:cNvSpPr txBox="1"/>
          <p:nvPr>
            <p:ph type="body" idx="1"/>
          </p:nvPr>
        </p:nvSpPr>
        <p:spPr>
          <a:prstGeom prst="rect">
            <a:avLst/>
          </a:prstGeom>
        </p:spPr>
        <p:txBody>
          <a:bodyPr/>
          <a:lstStyle/>
          <a:p>
            <a:pPr/>
          </a:p>
        </p:txBody>
      </p:sp>
      <p:pic>
        <p:nvPicPr>
          <p:cNvPr id="989" name="MathFinance (dragged) 1.pdf" descr="MathFinance (dragged) 1.pdf"/>
          <p:cNvPicPr>
            <a:picLocks noChangeAspect="1"/>
          </p:cNvPicPr>
          <p:nvPr/>
        </p:nvPicPr>
        <p:blipFill>
          <a:blip r:embed="rId2">
            <a:extLst/>
          </a:blip>
          <a:stretch>
            <a:fillRect/>
          </a:stretch>
        </p:blipFill>
        <p:spPr>
          <a:xfrm>
            <a:off x="0" y="127000"/>
            <a:ext cx="13004800" cy="9499600"/>
          </a:xfrm>
          <a:prstGeom prst="rect">
            <a:avLst/>
          </a:prstGeom>
          <a:ln w="12700">
            <a:miter lim="400000"/>
          </a:ln>
        </p:spPr>
      </p:pic>
      <p:sp>
        <p:nvSpPr>
          <p:cNvPr id="990"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1" name="Volatility Models"/>
          <p:cNvSpPr txBox="1"/>
          <p:nvPr/>
        </p:nvSpPr>
        <p:spPr>
          <a:xfrm>
            <a:off x="1388169" y="355600"/>
            <a:ext cx="368796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b="1" sz="3600">
                <a:solidFill>
                  <a:srgbClr val="000000"/>
                </a:solidFill>
                <a:latin typeface="Helvetica"/>
                <a:ea typeface="Helvetica"/>
                <a:cs typeface="Helvetica"/>
                <a:sym typeface="Helvetica"/>
              </a:defRPr>
            </a:lvl1pPr>
          </a:lstStyle>
          <a:p>
            <a:pPr/>
            <a:r>
              <a:t>Volatility Models</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93" name="大標題"/>
          <p:cNvSpPr txBox="1"/>
          <p:nvPr>
            <p:ph type="title"/>
          </p:nvPr>
        </p:nvSpPr>
        <p:spPr>
          <a:prstGeom prst="rect">
            <a:avLst/>
          </a:prstGeom>
        </p:spPr>
        <p:txBody>
          <a:bodyPr/>
          <a:lstStyle/>
          <a:p>
            <a:pPr/>
          </a:p>
        </p:txBody>
      </p:sp>
      <p:sp>
        <p:nvSpPr>
          <p:cNvPr id="994" name="內文"/>
          <p:cNvSpPr txBox="1"/>
          <p:nvPr>
            <p:ph type="body" idx="1"/>
          </p:nvPr>
        </p:nvSpPr>
        <p:spPr>
          <a:prstGeom prst="rect">
            <a:avLst/>
          </a:prstGeom>
        </p:spPr>
        <p:txBody>
          <a:bodyPr/>
          <a:lstStyle/>
          <a:p>
            <a:pPr/>
          </a:p>
        </p:txBody>
      </p:sp>
      <p:pic>
        <p:nvPicPr>
          <p:cNvPr id="995" name="MathFinance (dragged) 2.pdf" descr="MathFinance (dragged) 2.pdf"/>
          <p:cNvPicPr>
            <a:picLocks noChangeAspect="1"/>
          </p:cNvPicPr>
          <p:nvPr/>
        </p:nvPicPr>
        <p:blipFill>
          <a:blip r:embed="rId2">
            <a:extLst/>
          </a:blip>
          <a:stretch>
            <a:fillRect/>
          </a:stretch>
        </p:blipFill>
        <p:spPr>
          <a:xfrm>
            <a:off x="0" y="127000"/>
            <a:ext cx="13004800" cy="9499600"/>
          </a:xfrm>
          <a:prstGeom prst="rect">
            <a:avLst/>
          </a:prstGeom>
          <a:ln w="12700">
            <a:miter lim="400000"/>
          </a:ln>
        </p:spPr>
      </p:pic>
      <p:sp>
        <p:nvSpPr>
          <p:cNvPr id="996"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98" name="大標題"/>
          <p:cNvSpPr txBox="1"/>
          <p:nvPr>
            <p:ph type="title"/>
          </p:nvPr>
        </p:nvSpPr>
        <p:spPr>
          <a:prstGeom prst="rect">
            <a:avLst/>
          </a:prstGeom>
        </p:spPr>
        <p:txBody>
          <a:bodyPr/>
          <a:lstStyle/>
          <a:p>
            <a:pPr/>
          </a:p>
        </p:txBody>
      </p:sp>
      <p:sp>
        <p:nvSpPr>
          <p:cNvPr id="999" name="內文"/>
          <p:cNvSpPr txBox="1"/>
          <p:nvPr>
            <p:ph type="body" idx="1"/>
          </p:nvPr>
        </p:nvSpPr>
        <p:spPr>
          <a:prstGeom prst="rect">
            <a:avLst/>
          </a:prstGeom>
        </p:spPr>
        <p:txBody>
          <a:bodyPr/>
          <a:lstStyle/>
          <a:p>
            <a:pPr/>
          </a:p>
        </p:txBody>
      </p:sp>
      <p:pic>
        <p:nvPicPr>
          <p:cNvPr id="1000" name="MathFinance (dragged) 3.pdf" descr="MathFinance (dragged) 3.pdf"/>
          <p:cNvPicPr>
            <a:picLocks noChangeAspect="1"/>
          </p:cNvPicPr>
          <p:nvPr/>
        </p:nvPicPr>
        <p:blipFill>
          <a:blip r:embed="rId2">
            <a:extLst/>
          </a:blip>
          <a:stretch>
            <a:fillRect/>
          </a:stretch>
        </p:blipFill>
        <p:spPr>
          <a:xfrm>
            <a:off x="0" y="127000"/>
            <a:ext cx="13004800" cy="9499600"/>
          </a:xfrm>
          <a:prstGeom prst="rect">
            <a:avLst/>
          </a:prstGeom>
          <a:ln w="12700">
            <a:miter lim="400000"/>
          </a:ln>
        </p:spPr>
      </p:pic>
      <p:sp>
        <p:nvSpPr>
          <p:cNvPr id="1001"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003" name="9.9.2016"/>
          <p:cNvSpPr txBox="1"/>
          <p:nvPr>
            <p:ph type="body" idx="13"/>
          </p:nvPr>
        </p:nvSpPr>
        <p:spPr>
          <a:prstGeom prst="rect">
            <a:avLst/>
          </a:prstGeom>
        </p:spPr>
        <p:txBody>
          <a:bodyPr/>
          <a:lstStyle/>
          <a:p>
            <a:pPr/>
            <a:r>
              <a:t>9.9.2016</a:t>
            </a:r>
          </a:p>
        </p:txBody>
      </p:sp>
      <p:sp>
        <p:nvSpPr>
          <p:cNvPr id="1004" name="「金融科技發展推動計畫」10項措施"/>
          <p:cNvSpPr txBox="1"/>
          <p:nvPr>
            <p:ph type="title"/>
          </p:nvPr>
        </p:nvSpPr>
        <p:spPr>
          <a:prstGeom prst="rect">
            <a:avLst/>
          </a:prstGeom>
        </p:spPr>
        <p:txBody>
          <a:bodyPr/>
          <a:lstStyle>
            <a:lvl1pPr defTabSz="182880">
              <a:defRPr spc="83" sz="4160">
                <a:solidFill>
                  <a:srgbClr val="000000"/>
                </a:solidFill>
              </a:defRPr>
            </a:lvl1pPr>
          </a:lstStyle>
          <a:p>
            <a:pPr/>
            <a:r>
              <a:t>「金融科技發展推動計畫」10項措施</a:t>
            </a:r>
          </a:p>
        </p:txBody>
      </p:sp>
      <p:sp>
        <p:nvSpPr>
          <p:cNvPr id="1005" name="一、擴大行動支付(Mobile Payment)之運用及創新…"/>
          <p:cNvSpPr txBox="1"/>
          <p:nvPr/>
        </p:nvSpPr>
        <p:spPr>
          <a:xfrm>
            <a:off x="1515414" y="2027079"/>
            <a:ext cx="9973972" cy="70857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40000"/>
              </a:lnSpc>
              <a:defRPr spc="48">
                <a:solidFill>
                  <a:srgbClr val="000000"/>
                </a:solidFill>
              </a:defRPr>
            </a:pPr>
            <a:r>
              <a:t>一、擴大行動支付(Mobile Payment)之運用及創新</a:t>
            </a:r>
          </a:p>
          <a:p>
            <a:pPr algn="l">
              <a:lnSpc>
                <a:spcPct val="140000"/>
              </a:lnSpc>
              <a:defRPr spc="48">
                <a:solidFill>
                  <a:srgbClr val="000000"/>
                </a:solidFill>
              </a:defRPr>
            </a:pPr>
            <a:r>
              <a:t>二、鼓勵銀行與P2P網路借貸平臺合作 </a:t>
            </a:r>
          </a:p>
          <a:p>
            <a:pPr algn="l">
              <a:lnSpc>
                <a:spcPct val="140000"/>
              </a:lnSpc>
              <a:defRPr spc="48">
                <a:solidFill>
                  <a:srgbClr val="000000"/>
                </a:solidFill>
              </a:defRPr>
            </a:pPr>
            <a:r>
              <a:t>三、促進群眾募資平台健全發展 </a:t>
            </a:r>
          </a:p>
          <a:p>
            <a:pPr algn="l">
              <a:lnSpc>
                <a:spcPct val="140000"/>
              </a:lnSpc>
              <a:defRPr spc="48">
                <a:solidFill>
                  <a:srgbClr val="000000"/>
                </a:solidFill>
              </a:defRPr>
            </a:pPr>
            <a:r>
              <a:t>四、鼓勵保險業者開發FinTech大數據應用之創新商品</a:t>
            </a:r>
          </a:p>
          <a:p>
            <a:pPr algn="l">
              <a:lnSpc>
                <a:spcPct val="140000"/>
              </a:lnSpc>
              <a:defRPr spc="48">
                <a:solidFill>
                  <a:srgbClr val="000000"/>
                </a:solidFill>
              </a:defRPr>
            </a:pPr>
            <a:r>
              <a:t>五、建置基金網路銷售平台發展智能理財服務 </a:t>
            </a:r>
          </a:p>
          <a:p>
            <a:pPr algn="l">
              <a:lnSpc>
                <a:spcPct val="140000"/>
              </a:lnSpc>
              <a:defRPr spc="48">
                <a:solidFill>
                  <a:srgbClr val="000000"/>
                </a:solidFill>
              </a:defRPr>
            </a:pPr>
            <a:r>
              <a:t>六、推動金融業積極培育金融科技人才 </a:t>
            </a:r>
          </a:p>
          <a:p>
            <a:pPr algn="l">
              <a:lnSpc>
                <a:spcPct val="140000"/>
              </a:lnSpc>
              <a:defRPr spc="48">
                <a:solidFill>
                  <a:srgbClr val="000000"/>
                </a:solidFill>
              </a:defRPr>
            </a:pPr>
            <a:r>
              <a:t>七、打造數位化帳簿劃撥作業環境 </a:t>
            </a:r>
          </a:p>
          <a:p>
            <a:pPr algn="l">
              <a:lnSpc>
                <a:spcPct val="140000"/>
              </a:lnSpc>
              <a:defRPr spc="48">
                <a:solidFill>
                  <a:srgbClr val="000000"/>
                </a:solidFill>
              </a:defRPr>
            </a:pPr>
            <a:r>
              <a:t>八、分散式帳冊(Distributed Ledger)技術之應用研發 </a:t>
            </a:r>
          </a:p>
          <a:p>
            <a:pPr algn="l">
              <a:lnSpc>
                <a:spcPct val="140000"/>
              </a:lnSpc>
              <a:defRPr spc="48">
                <a:solidFill>
                  <a:srgbClr val="000000"/>
                </a:solidFill>
              </a:defRPr>
            </a:pPr>
            <a:r>
              <a:t>九、建立金融資安資訊分享與分析中心(Financial -Information Sharing </a:t>
            </a:r>
          </a:p>
          <a:p>
            <a:pPr lvl="3" algn="l">
              <a:lnSpc>
                <a:spcPct val="140000"/>
              </a:lnSpc>
              <a:defRPr spc="48">
                <a:solidFill>
                  <a:srgbClr val="000000"/>
                </a:solidFill>
              </a:defRPr>
            </a:pPr>
            <a:r>
              <a:t>and Analysis Center, F-ISAC)</a:t>
            </a:r>
          </a:p>
          <a:p>
            <a:pPr algn="l">
              <a:lnSpc>
                <a:spcPct val="140000"/>
              </a:lnSpc>
              <a:defRPr spc="48">
                <a:solidFill>
                  <a:srgbClr val="000000"/>
                </a:solidFill>
              </a:defRPr>
            </a:pPr>
            <a:r>
              <a:t>十、打造身分識別服務中心(Authentication and Identification Service </a:t>
            </a:r>
          </a:p>
          <a:p>
            <a:pPr lvl="3" algn="l">
              <a:lnSpc>
                <a:spcPct val="140000"/>
              </a:lnSpc>
              <a:defRPr spc="48">
                <a:solidFill>
                  <a:srgbClr val="000000"/>
                </a:solidFill>
              </a:defRPr>
            </a:pPr>
            <a:r>
              <a:t>Center) </a:t>
            </a:r>
          </a:p>
        </p:txBody>
      </p:sp>
      <p:sp>
        <p:nvSpPr>
          <p:cNvPr id="1006" name="幻燈片編號"/>
          <p:cNvSpPr txBox="1"/>
          <p:nvPr>
            <p:ph type="sldNum" sz="quarter" idx="2"/>
          </p:nvPr>
        </p:nvSpPr>
        <p:spPr>
          <a:xfrm>
            <a:off x="6388561" y="923163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8" name="結論"/>
          <p:cNvSpPr txBox="1"/>
          <p:nvPr>
            <p:ph type="title"/>
          </p:nvPr>
        </p:nvSpPr>
        <p:spPr>
          <a:xfrm>
            <a:off x="673100" y="908050"/>
            <a:ext cx="11658600" cy="749300"/>
          </a:xfrm>
          <a:prstGeom prst="rect">
            <a:avLst/>
          </a:prstGeom>
        </p:spPr>
        <p:txBody>
          <a:bodyPr/>
          <a:lstStyle>
            <a:lvl1pPr defTabSz="182880">
              <a:defRPr spc="83" sz="4160">
                <a:solidFill>
                  <a:srgbClr val="000000"/>
                </a:solidFill>
              </a:defRPr>
            </a:lvl1pPr>
          </a:lstStyle>
          <a:p>
            <a:pPr/>
            <a:r>
              <a:t>結論</a:t>
            </a:r>
          </a:p>
        </p:txBody>
      </p:sp>
      <p:sp>
        <p:nvSpPr>
          <p:cNvPr id="1009" name="FinTech成為潮流：它重新塑造了公司與顧客間服務與產品的形式，想在這樣的趨勢中脫穎而出，就要比其他人更能改善顧客體驗，以及迎合消費者的需求。…"/>
          <p:cNvSpPr txBox="1"/>
          <p:nvPr/>
        </p:nvSpPr>
        <p:spPr>
          <a:xfrm>
            <a:off x="2041326" y="2032427"/>
            <a:ext cx="8922148" cy="6191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3400"/>
              </a:spcBef>
              <a:defRPr spc="56" sz="2800"/>
            </a:pPr>
            <a:r>
              <a:rPr>
                <a:solidFill>
                  <a:srgbClr val="FF2600"/>
                </a:solidFill>
                <a:latin typeface="Helvetica"/>
                <a:ea typeface="Helvetica"/>
                <a:cs typeface="Helvetica"/>
                <a:sym typeface="Helvetica"/>
              </a:rPr>
              <a:t>FinTech</a:t>
            </a:r>
            <a:r>
              <a:rPr>
                <a:solidFill>
                  <a:srgbClr val="FF2600"/>
                </a:solidFill>
              </a:rPr>
              <a:t>成為潮流：</a:t>
            </a:r>
            <a:r>
              <a:t>它重新塑造了公司與顧客間服務與產品的形式，想在這樣的趨勢中脫穎而出，就要比其他人更能改善顧客體驗，以及迎合消費者的需求。</a:t>
            </a:r>
            <a:endParaRPr>
              <a:latin typeface="Times New Roman"/>
              <a:ea typeface="Times New Roman"/>
              <a:cs typeface="Times New Roman"/>
              <a:sym typeface="Times New Roman"/>
            </a:endParaRPr>
          </a:p>
          <a:p>
            <a:pPr algn="l">
              <a:spcBef>
                <a:spcPts val="3400"/>
              </a:spcBef>
              <a:defRPr spc="56" sz="2800"/>
            </a:pPr>
            <a:r>
              <a:rPr>
                <a:solidFill>
                  <a:srgbClr val="FF2600"/>
                </a:solidFill>
              </a:rPr>
              <a:t>企業應積極向</a:t>
            </a:r>
            <a:r>
              <a:rPr>
                <a:solidFill>
                  <a:srgbClr val="FF2600"/>
                </a:solidFill>
                <a:latin typeface="Helvetica"/>
                <a:ea typeface="Helvetica"/>
                <a:cs typeface="Helvetica"/>
                <a:sym typeface="Helvetica"/>
              </a:rPr>
              <a:t> Fin Tech </a:t>
            </a:r>
            <a:r>
              <a:rPr>
                <a:solidFill>
                  <a:srgbClr val="FF2600"/>
                </a:solidFill>
              </a:rPr>
              <a:t>體系靠攏：</a:t>
            </a:r>
            <a:r>
              <a:t>利用與客戶建立的關係，更廣泛的取得客戶資訊，將會擾動傳統的商業模式，也對監管者造成了挑戰。</a:t>
            </a:r>
            <a:endParaRPr>
              <a:latin typeface="Times New Roman"/>
              <a:ea typeface="Times New Roman"/>
              <a:cs typeface="Times New Roman"/>
              <a:sym typeface="Times New Roman"/>
            </a:endParaRPr>
          </a:p>
          <a:p>
            <a:pPr algn="l">
              <a:spcBef>
                <a:spcPts val="3400"/>
              </a:spcBef>
              <a:defRPr spc="56" sz="2800"/>
            </a:pPr>
            <a:r>
              <a:rPr>
                <a:solidFill>
                  <a:srgbClr val="FF2600"/>
                </a:solidFill>
                <a:latin typeface="Avenir Heavy"/>
                <a:ea typeface="Avenir Heavy"/>
                <a:cs typeface="Avenir Heavy"/>
                <a:sym typeface="Avenir Heavy"/>
              </a:rPr>
              <a:t>主管機關需要更高層次的知識水準</a:t>
            </a:r>
            <a:r>
              <a:rPr>
                <a:solidFill>
                  <a:srgbClr val="FF2600"/>
                </a:solidFill>
              </a:rPr>
              <a:t>：</a:t>
            </a:r>
            <a:r>
              <a:t>因為</a:t>
            </a:r>
            <a:r>
              <a:rPr>
                <a:latin typeface="Helvetica"/>
                <a:ea typeface="Helvetica"/>
                <a:cs typeface="Helvetica"/>
                <a:sym typeface="Helvetica"/>
              </a:rPr>
              <a:t> Fin Tech </a:t>
            </a:r>
            <a:r>
              <a:t>所提供的服務界線是模糊且分散的，應積極迎上歐美先進標準，同時保持本土金融機構的競爭力，並堅守風險管理的份際。</a:t>
            </a:r>
            <a:endParaRPr spc="22" sz="1100">
              <a:solidFill>
                <a:srgbClr val="000000"/>
              </a:solidFill>
              <a:latin typeface="Times New Roman"/>
              <a:ea typeface="Times New Roman"/>
              <a:cs typeface="Times New Roman"/>
              <a:sym typeface="Times New Roman"/>
            </a:endParaRPr>
          </a:p>
        </p:txBody>
      </p:sp>
      <p:sp>
        <p:nvSpPr>
          <p:cNvPr id="1010" name="幻燈片編號"/>
          <p:cNvSpPr txBox="1"/>
          <p:nvPr>
            <p:ph type="sldNum" sz="quarter" idx="2"/>
          </p:nvPr>
        </p:nvSpPr>
        <p:spPr>
          <a:xfrm>
            <a:off x="6331958" y="923163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12" name="影像" descr="影像"/>
          <p:cNvPicPr>
            <a:picLocks noChangeAspect="0"/>
          </p:cNvPicPr>
          <p:nvPr>
            <p:ph type="pic" idx="13"/>
          </p:nvPr>
        </p:nvPicPr>
        <p:blipFill>
          <a:blip r:embed="rId2">
            <a:extLst/>
          </a:blip>
          <a:stretch>
            <a:fillRect/>
          </a:stretch>
        </p:blipFill>
        <p:spPr>
          <a:xfrm>
            <a:off x="8521700" y="342900"/>
            <a:ext cx="4140200" cy="6070600"/>
          </a:xfrm>
          <a:prstGeom prst="rect">
            <a:avLst/>
          </a:prstGeom>
        </p:spPr>
      </p:pic>
      <p:pic>
        <p:nvPicPr>
          <p:cNvPr id="1013" name="影像" descr="影像"/>
          <p:cNvPicPr>
            <a:picLocks noChangeAspect="0"/>
          </p:cNvPicPr>
          <p:nvPr>
            <p:ph type="pic" idx="14"/>
          </p:nvPr>
        </p:nvPicPr>
        <p:blipFill>
          <a:blip r:embed="rId3">
            <a:extLst/>
          </a:blip>
          <a:stretch>
            <a:fillRect/>
          </a:stretch>
        </p:blipFill>
        <p:spPr>
          <a:xfrm>
            <a:off x="4432300" y="342900"/>
            <a:ext cx="4140200" cy="6070600"/>
          </a:xfrm>
          <a:prstGeom prst="rect">
            <a:avLst/>
          </a:prstGeom>
        </p:spPr>
      </p:pic>
      <p:pic>
        <p:nvPicPr>
          <p:cNvPr id="1014" name="影像" descr="影像"/>
          <p:cNvPicPr>
            <a:picLocks noChangeAspect="0"/>
          </p:cNvPicPr>
          <p:nvPr>
            <p:ph type="pic" idx="15"/>
          </p:nvPr>
        </p:nvPicPr>
        <p:blipFill>
          <a:blip r:embed="rId4">
            <a:extLst/>
          </a:blip>
          <a:stretch>
            <a:fillRect/>
          </a:stretch>
        </p:blipFill>
        <p:spPr>
          <a:xfrm>
            <a:off x="342900" y="342900"/>
            <a:ext cx="4140200" cy="6070600"/>
          </a:xfrm>
          <a:prstGeom prst="rect">
            <a:avLst/>
          </a:prstGeom>
        </p:spPr>
      </p:pic>
      <p:sp>
        <p:nvSpPr>
          <p:cNvPr id="1015" name="Q&amp;A"/>
          <p:cNvSpPr txBox="1"/>
          <p:nvPr>
            <p:ph type="title"/>
          </p:nvPr>
        </p:nvSpPr>
        <p:spPr>
          <a:xfrm>
            <a:off x="647700" y="7124700"/>
            <a:ext cx="11709400" cy="1117600"/>
          </a:xfrm>
          <a:prstGeom prst="rect">
            <a:avLst/>
          </a:prstGeom>
        </p:spPr>
        <p:txBody>
          <a:bodyPr/>
          <a:lstStyle>
            <a:lvl1pPr>
              <a:defRPr sz="4800"/>
            </a:lvl1pPr>
          </a:lstStyle>
          <a:p>
            <a:pPr/>
            <a:r>
              <a:t>Q&amp;A </a:t>
            </a:r>
          </a:p>
        </p:txBody>
      </p:sp>
      <p:sp>
        <p:nvSpPr>
          <p:cNvPr id="1016"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14" name="課程內容大綱"/>
          <p:cNvSpPr txBox="1"/>
          <p:nvPr>
            <p:ph type="title"/>
          </p:nvPr>
        </p:nvSpPr>
        <p:spPr>
          <a:xfrm>
            <a:off x="673100" y="901700"/>
            <a:ext cx="11658600" cy="749300"/>
          </a:xfrm>
          <a:prstGeom prst="rect">
            <a:avLst/>
          </a:prstGeom>
        </p:spPr>
        <p:txBody>
          <a:bodyPr/>
          <a:lstStyle>
            <a:lvl1pPr defTabSz="416052">
              <a:defRPr spc="72" sz="3640"/>
            </a:lvl1pPr>
          </a:lstStyle>
          <a:p>
            <a:pPr/>
            <a:r>
              <a:t>課程內容大綱</a:t>
            </a:r>
          </a:p>
        </p:txBody>
      </p:sp>
      <p:sp>
        <p:nvSpPr>
          <p:cNvPr id="415" name="數位金融（Bank 3.0）、互聯網金融、與金融科技…"/>
          <p:cNvSpPr txBox="1"/>
          <p:nvPr>
            <p:ph type="body" idx="1"/>
          </p:nvPr>
        </p:nvSpPr>
        <p:spPr>
          <a:prstGeom prst="rect">
            <a:avLst/>
          </a:prstGeom>
        </p:spPr>
        <p:txBody>
          <a:bodyPr/>
          <a:lstStyle/>
          <a:p>
            <a:pPr marL="220979" indent="-220979" defTabSz="265175">
              <a:spcBef>
                <a:spcPts val="1900"/>
              </a:spcBef>
              <a:defRPr spc="32" sz="1624">
                <a:solidFill>
                  <a:srgbClr val="C9C3BA"/>
                </a:solidFill>
              </a:defRPr>
            </a:pPr>
            <a:r>
              <a:t>數位金融（Bank 3.0）、互聯網金融、與金融科技</a:t>
            </a:r>
          </a:p>
          <a:p>
            <a:pPr marL="220979" indent="-220979" defTabSz="265175">
              <a:spcBef>
                <a:spcPts val="1900"/>
              </a:spcBef>
              <a:defRPr spc="32" sz="1624">
                <a:solidFill>
                  <a:srgbClr val="000000"/>
                </a:solidFill>
              </a:defRPr>
            </a:pPr>
            <a:r>
              <a:t>金融科技的領域與創新</a:t>
            </a:r>
          </a:p>
          <a:p>
            <a:pPr marL="0" indent="0" defTabSz="265175">
              <a:spcBef>
                <a:spcPts val="0"/>
              </a:spcBef>
              <a:buClrTx/>
              <a:buSzTx/>
              <a:buNone/>
              <a:defRPr spc="32" sz="1624">
                <a:solidFill>
                  <a:srgbClr val="FF2600"/>
                </a:solidFill>
              </a:defRPr>
            </a:pPr>
            <a:r>
              <a:rPr u="sng">
                <a:hlinkClick r:id="rId2" invalidUrl="" action="" tgtFrame="" tooltip="" history="1" highlightClick="0" endSnd="0"/>
              </a:rPr>
              <a:t>https://www.stockfeel.com.tw/2015年世界經濟論壇－未來的金融服務/</a:t>
            </a:r>
          </a:p>
          <a:p>
            <a:pPr marL="220979" indent="-220979" defTabSz="265175">
              <a:spcBef>
                <a:spcPts val="1900"/>
              </a:spcBef>
              <a:defRPr spc="32" sz="1624">
                <a:solidFill>
                  <a:srgbClr val="000000"/>
                </a:solidFill>
              </a:defRPr>
            </a:pPr>
            <a:r>
              <a:t>大數據分析 (I): 機器學習 - 兩個範例</a:t>
            </a:r>
          </a:p>
          <a:p>
            <a:pPr marL="0" indent="0" defTabSz="265175">
              <a:spcBef>
                <a:spcPts val="0"/>
              </a:spcBef>
              <a:buClrTx/>
              <a:buSzTx/>
              <a:buNone/>
              <a:defRPr spc="32" sz="1624">
                <a:solidFill>
                  <a:srgbClr val="FF2600"/>
                </a:solidFill>
              </a:defRPr>
            </a:pPr>
            <a:r>
              <a:rPr u="sng">
                <a:hlinkClick r:id="rId3" invalidUrl="" action="" tgtFrame="" tooltip="" history="1" highlightClick="0" endSnd="0"/>
              </a:rPr>
              <a:t>https://www.stockfeel.com.tw/歷史不斷重演─型態學/</a:t>
            </a:r>
          </a:p>
          <a:p>
            <a:pPr marL="0" indent="0" defTabSz="265175">
              <a:spcBef>
                <a:spcPts val="0"/>
              </a:spcBef>
              <a:buClrTx/>
              <a:buSzTx/>
              <a:buNone/>
              <a:defRPr spc="32" sz="1624">
                <a:solidFill>
                  <a:srgbClr val="FF2600"/>
                </a:solidFill>
              </a:defRPr>
            </a:pPr>
            <a:r>
              <a:rPr u="sng">
                <a:hlinkClick r:id="rId4" invalidUrl="" action="" tgtFrame="" tooltip="" history="1" highlightClick="0" endSnd="0"/>
              </a:rPr>
              <a:t>https://www.stockfeel.com.tw/機器學習在演算法交易中的應用-技術分析/</a:t>
            </a:r>
          </a:p>
          <a:p>
            <a:pPr marL="220979" indent="-220979" defTabSz="265175">
              <a:spcBef>
                <a:spcPts val="1900"/>
              </a:spcBef>
              <a:defRPr spc="32" sz="1624">
                <a:solidFill>
                  <a:srgbClr val="C9C3BA"/>
                </a:solidFill>
              </a:defRPr>
            </a:pPr>
            <a:r>
              <a:t>大數據分析 (II): 金融工程、計量經濟學</a:t>
            </a:r>
          </a:p>
          <a:p>
            <a:pPr marL="220979" indent="-220979" defTabSz="265175">
              <a:spcBef>
                <a:spcPts val="1900"/>
              </a:spcBef>
              <a:defRPr spc="32" sz="1624">
                <a:solidFill>
                  <a:srgbClr val="000000"/>
                </a:solidFill>
              </a:defRPr>
            </a:pPr>
            <a:r>
              <a:t>區塊鍊</a:t>
            </a:r>
          </a:p>
          <a:p>
            <a:pPr marL="0" indent="0" defTabSz="914400">
              <a:spcBef>
                <a:spcPts val="0"/>
              </a:spcBef>
              <a:buClrTx/>
              <a:buSzTx/>
              <a:buNone/>
              <a:defRPr spc="32" sz="1624">
                <a:solidFill>
                  <a:srgbClr val="FF2600"/>
                </a:solidFill>
              </a:defRPr>
            </a:pPr>
            <a:r>
              <a:rPr u="sng">
                <a:hlinkClick r:id="rId5" invalidUrl="" action="" tgtFrame="" tooltip="" history="1" highlightClick="0" endSnd="0"/>
              </a:rPr>
              <a:t>https://www.stockfeel.com.tw/打造自己專屬的比特幣銀行─fintech公司blockchain-info/</a:t>
            </a:r>
          </a:p>
          <a:p>
            <a:pPr marL="220979" indent="-220979" defTabSz="265175">
              <a:spcBef>
                <a:spcPts val="1900"/>
              </a:spcBef>
              <a:defRPr spc="32" sz="1624">
                <a:solidFill>
                  <a:srgbClr val="000000"/>
                </a:solidFill>
              </a:defRPr>
            </a:pPr>
            <a:r>
              <a:t>機器人理財（Robo Advisor） </a:t>
            </a:r>
          </a:p>
          <a:p>
            <a:pPr marL="0" indent="0" defTabSz="265175">
              <a:spcBef>
                <a:spcPts val="0"/>
              </a:spcBef>
              <a:buClrTx/>
              <a:buSzTx/>
              <a:buNone/>
              <a:defRPr spc="32" sz="1624">
                <a:solidFill>
                  <a:srgbClr val="FF2600"/>
                </a:solidFill>
              </a:defRPr>
            </a:pPr>
            <a:r>
              <a:rPr u="sng">
                <a:hlinkClick r:id="rId6" invalidUrl="" action="" tgtFrame="" tooltip="" history="1" highlightClick="0" endSnd="0"/>
              </a:rPr>
              <a:t>https://www.stockfeel.com.tw/大眾專屬的理財顧問-機器人理專/</a:t>
            </a:r>
          </a:p>
          <a:p>
            <a:pPr marL="220979" indent="-220979" defTabSz="265175">
              <a:spcBef>
                <a:spcPts val="1900"/>
              </a:spcBef>
              <a:defRPr spc="32" sz="1624">
                <a:solidFill>
                  <a:srgbClr val="000000"/>
                </a:solidFill>
              </a:defRPr>
            </a:pPr>
            <a:r>
              <a:t>保險科技（Insurtech）</a:t>
            </a:r>
          </a:p>
          <a:p>
            <a:pPr marL="0" indent="0" defTabSz="265175">
              <a:spcBef>
                <a:spcPts val="1900"/>
              </a:spcBef>
              <a:buClrTx/>
              <a:buSzTx/>
              <a:buNone/>
              <a:defRPr spc="32" sz="1624">
                <a:solidFill>
                  <a:srgbClr val="FF2600"/>
                </a:solidFill>
              </a:defRPr>
            </a:pPr>
            <a:r>
              <a:rPr u="sng">
                <a:hlinkClick r:id="rId7" invalidUrl="" action="" tgtFrame="" tooltip="" history="1" highlightClick="0" endSnd="0"/>
              </a:rPr>
              <a:t>https://www.stockfeel.com.tw/大有學問的-p2p-經濟學/</a:t>
            </a:r>
          </a:p>
          <a:p>
            <a:pPr marL="220979" indent="-220979" defTabSz="265175">
              <a:spcBef>
                <a:spcPts val="1900"/>
              </a:spcBef>
              <a:defRPr spc="32" sz="1624">
                <a:solidFill>
                  <a:srgbClr val="000000"/>
                </a:solidFill>
              </a:defRPr>
            </a:pPr>
            <a:r>
              <a:t>金融科技的風險管理</a:t>
            </a:r>
          </a:p>
        </p:txBody>
      </p:sp>
      <p:sp>
        <p:nvSpPr>
          <p:cNvPr id="416" name="幻燈片編號"/>
          <p:cNvSpPr txBox="1"/>
          <p:nvPr>
            <p:ph type="sldNum" sz="quarter" idx="2"/>
          </p:nvPr>
        </p:nvSpPr>
        <p:spPr>
          <a:xfrm>
            <a:off x="6388561" y="923290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今日課程內容大綱"/>
          <p:cNvSpPr txBox="1"/>
          <p:nvPr>
            <p:ph type="title"/>
          </p:nvPr>
        </p:nvSpPr>
        <p:spPr>
          <a:xfrm>
            <a:off x="673100" y="901700"/>
            <a:ext cx="11658600" cy="749300"/>
          </a:xfrm>
          <a:prstGeom prst="rect">
            <a:avLst/>
          </a:prstGeom>
        </p:spPr>
        <p:txBody>
          <a:bodyPr/>
          <a:lstStyle>
            <a:lvl1pPr defTabSz="416052">
              <a:defRPr spc="72" sz="3640"/>
            </a:lvl1pPr>
          </a:lstStyle>
          <a:p>
            <a:pPr/>
            <a:r>
              <a:t>今日課程內容大綱</a:t>
            </a:r>
          </a:p>
        </p:txBody>
      </p:sp>
      <p:sp>
        <p:nvSpPr>
          <p:cNvPr id="419" name="數位金融（Bank 3.0）、互聯網金融、與金融科技…"/>
          <p:cNvSpPr txBox="1"/>
          <p:nvPr>
            <p:ph type="body" idx="1"/>
          </p:nvPr>
        </p:nvSpPr>
        <p:spPr>
          <a:prstGeom prst="rect">
            <a:avLst/>
          </a:prstGeom>
        </p:spPr>
        <p:txBody>
          <a:bodyPr/>
          <a:lstStyle/>
          <a:p>
            <a:pPr>
              <a:defRPr>
                <a:solidFill>
                  <a:srgbClr val="000000"/>
                </a:solidFill>
              </a:defRPr>
            </a:pPr>
            <a:r>
              <a:t>數位金融（Bank 3.0）、互聯網金融、與金融科技</a:t>
            </a:r>
          </a:p>
          <a:p>
            <a:pPr>
              <a:defRPr>
                <a:solidFill>
                  <a:srgbClr val="000000"/>
                </a:solidFill>
              </a:defRPr>
            </a:pPr>
            <a:r>
              <a:t>金融科技的領域與創新</a:t>
            </a:r>
          </a:p>
          <a:p>
            <a:pPr marL="0" indent="0">
              <a:spcBef>
                <a:spcPts val="0"/>
              </a:spcBef>
              <a:buClrTx/>
              <a:buSzTx/>
              <a:buNone/>
              <a:defRPr>
                <a:solidFill>
                  <a:srgbClr val="FF2600"/>
                </a:solidFill>
              </a:defRPr>
            </a:pPr>
            <a:r>
              <a:rPr u="sng">
                <a:hlinkClick r:id="rId2" invalidUrl="" action="" tgtFrame="" tooltip="" history="1" highlightClick="0" endSnd="0"/>
              </a:rPr>
              <a:t>https://www.stockfeel.com.tw/2015年世界經濟論壇－未來的金融服務/</a:t>
            </a:r>
          </a:p>
        </p:txBody>
      </p:sp>
      <p:sp>
        <p:nvSpPr>
          <p:cNvPr id="420" name="幻燈片編號"/>
          <p:cNvSpPr txBox="1"/>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22" name="References"/>
          <p:cNvSpPr txBox="1"/>
          <p:nvPr>
            <p:ph type="title"/>
          </p:nvPr>
        </p:nvSpPr>
        <p:spPr>
          <a:xfrm>
            <a:off x="673100" y="584200"/>
            <a:ext cx="11658600" cy="1106928"/>
          </a:xfrm>
          <a:prstGeom prst="rect">
            <a:avLst/>
          </a:prstGeom>
        </p:spPr>
        <p:txBody>
          <a:bodyPr/>
          <a:lstStyle>
            <a:lvl1pPr>
              <a:defRPr>
                <a:solidFill>
                  <a:srgbClr val="000000"/>
                </a:solidFill>
              </a:defRPr>
            </a:lvl1pPr>
          </a:lstStyle>
          <a:p>
            <a:pPr/>
            <a:r>
              <a:t>References</a:t>
            </a:r>
          </a:p>
        </p:txBody>
      </p:sp>
      <p:pic>
        <p:nvPicPr>
          <p:cNvPr id="423" name="pasted-image.pdf" descr="pasted-image.pdf"/>
          <p:cNvPicPr>
            <a:picLocks noChangeAspect="1"/>
          </p:cNvPicPr>
          <p:nvPr/>
        </p:nvPicPr>
        <p:blipFill>
          <a:blip r:embed="rId2">
            <a:extLst/>
          </a:blip>
          <a:stretch>
            <a:fillRect/>
          </a:stretch>
        </p:blipFill>
        <p:spPr>
          <a:xfrm>
            <a:off x="8077560" y="3239557"/>
            <a:ext cx="4035097" cy="1792479"/>
          </a:xfrm>
          <a:prstGeom prst="rect">
            <a:avLst/>
          </a:prstGeom>
          <a:ln w="12700">
            <a:miter lim="400000"/>
          </a:ln>
          <a:effectLst>
            <a:outerShdw sx="100000" sy="100000" kx="0" ky="0" algn="b" rotWithShape="0" blurRad="190500" dist="8455" dir="5400000">
              <a:srgbClr val="000000"/>
            </a:outerShdw>
          </a:effectLst>
        </p:spPr>
      </p:pic>
      <p:pic>
        <p:nvPicPr>
          <p:cNvPr id="424" name="pasted-image.pdf" descr="pasted-image.pdf"/>
          <p:cNvPicPr>
            <a:picLocks noChangeAspect="1"/>
          </p:cNvPicPr>
          <p:nvPr/>
        </p:nvPicPr>
        <p:blipFill>
          <a:blip r:embed="rId3">
            <a:extLst/>
          </a:blip>
          <a:stretch>
            <a:fillRect/>
          </a:stretch>
        </p:blipFill>
        <p:spPr>
          <a:xfrm>
            <a:off x="9049305" y="2312816"/>
            <a:ext cx="2091606" cy="559574"/>
          </a:xfrm>
          <a:prstGeom prst="rect">
            <a:avLst/>
          </a:prstGeom>
          <a:ln w="12700">
            <a:miter lim="400000"/>
          </a:ln>
          <a:effectLst>
            <a:outerShdw sx="100000" sy="100000" kx="0" ky="0" algn="b" rotWithShape="0" blurRad="190500" dist="8455" dir="5400000">
              <a:srgbClr val="000000"/>
            </a:outerShdw>
          </a:effectLst>
        </p:spPr>
      </p:pic>
      <p:pic>
        <p:nvPicPr>
          <p:cNvPr id="425" name="pasted-image.pdf" descr="pasted-image.pdf">
            <a:hlinkClick r:id="rId4" invalidUrl="" action="" tgtFrame="" tooltip="" history="1" highlightClick="0" endSnd="0"/>
          </p:cNvPr>
          <p:cNvPicPr>
            <a:picLocks noChangeAspect="1"/>
          </p:cNvPicPr>
          <p:nvPr/>
        </p:nvPicPr>
        <p:blipFill>
          <a:blip r:embed="rId5">
            <a:extLst/>
          </a:blip>
          <a:stretch>
            <a:fillRect/>
          </a:stretch>
        </p:blipFill>
        <p:spPr>
          <a:xfrm>
            <a:off x="7973489" y="5532287"/>
            <a:ext cx="4243239" cy="637311"/>
          </a:xfrm>
          <a:prstGeom prst="rect">
            <a:avLst/>
          </a:prstGeom>
          <a:ln w="12700">
            <a:miter lim="400000"/>
          </a:ln>
          <a:effectLst>
            <a:outerShdw sx="100000" sy="100000" kx="0" ky="0" algn="b" rotWithShape="0" blurRad="190500" dist="8455" dir="5400000">
              <a:srgbClr val="000000"/>
            </a:outerShdw>
          </a:effectLst>
        </p:spPr>
      </p:pic>
      <p:sp>
        <p:nvSpPr>
          <p:cNvPr id="426" name="QFFERS 睿富者…"/>
          <p:cNvSpPr txBox="1"/>
          <p:nvPr/>
        </p:nvSpPr>
        <p:spPr>
          <a:xfrm>
            <a:off x="788071" y="6934695"/>
            <a:ext cx="11428658" cy="14219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700">
                <a:solidFill>
                  <a:srgbClr val="0433FF"/>
                </a:solidFill>
                <a:latin typeface="Avenir Heavy"/>
                <a:ea typeface="Avenir Heavy"/>
                <a:cs typeface="Avenir Heavy"/>
                <a:sym typeface="Avenir Heavy"/>
              </a:defRPr>
            </a:pPr>
            <a:r>
              <a:t>QFFERS 睿富者</a:t>
            </a:r>
          </a:p>
          <a:p>
            <a:pPr>
              <a:defRPr sz="3700"/>
            </a:pPr>
            <a:r>
              <a:rPr u="sng">
                <a:hlinkClick r:id="rId6" invalidUrl="" action="" tgtFrame="" tooltip="" history="1" highlightClick="0" endSnd="0"/>
              </a:rPr>
              <a:t>https://www.stockfeel.com.tw/author/QFFERS/</a:t>
            </a:r>
          </a:p>
        </p:txBody>
      </p:sp>
      <p:sp>
        <p:nvSpPr>
          <p:cNvPr id="427" name="幻燈片編號"/>
          <p:cNvSpPr txBox="1"/>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8" name="FinTech金融科技聖經"/>
          <p:cNvSpPr txBox="1"/>
          <p:nvPr/>
        </p:nvSpPr>
        <p:spPr>
          <a:xfrm>
            <a:off x="1582236" y="5793923"/>
            <a:ext cx="4576243" cy="760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b="1" sz="3600" u="sng">
                <a:solidFill>
                  <a:srgbClr val="AA7942"/>
                </a:solidFill>
                <a:latin typeface="Arial"/>
                <a:ea typeface="Arial"/>
                <a:cs typeface="Arial"/>
                <a:sym typeface="Arial"/>
                <a:hlinkClick r:id="rId7" invalidUrl="" action="" tgtFrame="" tooltip="" history="1" highlightClick="0" endSnd="0"/>
              </a:defRPr>
            </a:lvl1pPr>
          </a:lstStyle>
          <a:p>
            <a:pPr>
              <a:defRPr u="none"/>
            </a:pPr>
            <a:r>
              <a:rPr u="sng">
                <a:hlinkClick r:id="rId7" invalidUrl="" action="" tgtFrame="" tooltip="" history="1" highlightClick="0" endSnd="0"/>
              </a:rPr>
              <a:t>FinTech金融科技聖經</a:t>
            </a:r>
          </a:p>
        </p:txBody>
      </p:sp>
      <p:pic>
        <p:nvPicPr>
          <p:cNvPr id="429" name="螢幕快照 2017-09-18 上午11.37.39.png" descr="螢幕快照 2017-09-18 上午11.37.39.png"/>
          <p:cNvPicPr>
            <a:picLocks noChangeAspect="1"/>
          </p:cNvPicPr>
          <p:nvPr/>
        </p:nvPicPr>
        <p:blipFill>
          <a:blip r:embed="rId8">
            <a:extLst/>
          </a:blip>
          <a:stretch>
            <a:fillRect/>
          </a:stretch>
        </p:blipFill>
        <p:spPr>
          <a:xfrm>
            <a:off x="2727368" y="2071301"/>
            <a:ext cx="2683648" cy="3342449"/>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2015/09/24 - 金管會成立金融科技辦公室。…"/>
          <p:cNvSpPr txBox="1"/>
          <p:nvPr>
            <p:ph type="body" idx="1"/>
          </p:nvPr>
        </p:nvSpPr>
        <p:spPr>
          <a:prstGeom prst="rect">
            <a:avLst/>
          </a:prstGeom>
        </p:spPr>
        <p:txBody>
          <a:bodyPr/>
          <a:lstStyle/>
          <a:p>
            <a:pPr marL="0" indent="0" defTabSz="233679">
              <a:spcBef>
                <a:spcPts val="1600"/>
              </a:spcBef>
              <a:buSzTx/>
              <a:buNone/>
              <a:defRPr sz="2560"/>
            </a:pPr>
            <a:r>
              <a:t>2015/09/24 - 金管會成立金融科技辦公室。</a:t>
            </a:r>
          </a:p>
          <a:p>
            <a:pPr marL="0" indent="0" defTabSz="233679">
              <a:spcBef>
                <a:spcPts val="1600"/>
              </a:spcBef>
              <a:buSzTx/>
              <a:buNone/>
              <a:defRPr sz="2560"/>
            </a:pPr>
            <a:r>
              <a:t>2016/05/12 - 金管會公布「金融科技發展策略白皮書」</a:t>
            </a:r>
          </a:p>
          <a:p>
            <a:pPr marL="0" indent="0" defTabSz="233679">
              <a:spcBef>
                <a:spcPts val="1600"/>
              </a:spcBef>
              <a:buSzTx/>
              <a:buNone/>
              <a:defRPr sz="2560"/>
            </a:pPr>
            <a:r>
              <a:t>2016/09/09 - 金管會公布「金融科技發展十大計畫」</a:t>
            </a:r>
          </a:p>
          <a:p>
            <a:pPr marL="0" indent="0" defTabSz="182880">
              <a:spcBef>
                <a:spcPts val="1300"/>
              </a:spcBef>
              <a:buSzTx/>
              <a:buNone/>
              <a:defRPr spc="51" sz="2560">
                <a:solidFill>
                  <a:srgbClr val="5B5854"/>
                </a:solidFill>
                <a:latin typeface="Avenir Medium"/>
                <a:ea typeface="Avenir Medium"/>
                <a:cs typeface="Avenir Medium"/>
                <a:sym typeface="Avenir Medium"/>
              </a:defRPr>
            </a:pPr>
            <a:r>
              <a:t>金融科技創新發展要有</a:t>
            </a:r>
            <a:r>
              <a:rPr>
                <a:solidFill>
                  <a:srgbClr val="FF2600"/>
                </a:solidFill>
              </a:rPr>
              <a:t>負責任創新</a:t>
            </a:r>
            <a:r>
              <a:t>（Responsible innovation）觀念，在兼顧效率、安全、公平與消費者保護下，提出 Fintech 之「領航計畫（pilot program）」，以符合金融科技發展需要。其中領航計畫之一項為：鼓勵保險業者開發大數據應用之創新商品 。</a:t>
            </a:r>
            <a:endParaRPr>
              <a:solidFill>
                <a:srgbClr val="000000"/>
              </a:solidFill>
            </a:endParaRPr>
          </a:p>
          <a:p>
            <a:pPr marL="0" indent="0" defTabSz="233679">
              <a:spcBef>
                <a:spcPts val="1600"/>
              </a:spcBef>
              <a:buSzTx/>
              <a:buNone/>
              <a:defRPr sz="2560"/>
            </a:pPr>
            <a:r>
              <a:t>2017/01/13 -</a:t>
            </a:r>
            <a:r>
              <a:rPr u="sng">
                <a:hlinkClick r:id="rId2" invalidUrl="" action="" tgtFrame="" tooltip="" history="1" highlightClick="0" endSnd="0"/>
              </a:rPr>
              <a:t>「金融科技創新實驗條例」草案公聽會</a:t>
            </a:r>
          </a:p>
          <a:p>
            <a:pPr marL="0" indent="0" defTabSz="233679">
              <a:spcBef>
                <a:spcPts val="1600"/>
              </a:spcBef>
              <a:buSzTx/>
              <a:buNone/>
              <a:defRPr sz="2560"/>
            </a:pPr>
            <a:r>
              <a:t>2017/05/4 -「金融科技創新實驗條例」行政院版</a:t>
            </a:r>
          </a:p>
          <a:p>
            <a:pPr marL="0" indent="0" defTabSz="233679">
              <a:spcBef>
                <a:spcPts val="1600"/>
              </a:spcBef>
              <a:buSzTx/>
              <a:buNone/>
              <a:defRPr sz="2560"/>
            </a:pPr>
          </a:p>
          <a:p>
            <a:pPr marL="0" indent="0" defTabSz="182880">
              <a:spcBef>
                <a:spcPts val="0"/>
              </a:spcBef>
              <a:buSzTx/>
              <a:buNone/>
              <a:defRPr sz="2560">
                <a:solidFill>
                  <a:srgbClr val="333333"/>
                </a:solidFill>
              </a:defRPr>
            </a:pPr>
            <a:r>
              <a:t>2017/08/10 - 開放投顧事業在一定條件下可由電腦系統自動為客戶執行再平衡交易</a:t>
            </a:r>
          </a:p>
          <a:p>
            <a:pPr marL="0" indent="0" defTabSz="233679">
              <a:spcBef>
                <a:spcPts val="1600"/>
              </a:spcBef>
              <a:buSzTx/>
              <a:buNone/>
              <a:defRPr sz="1440"/>
            </a:pPr>
          </a:p>
          <a:p>
            <a:pPr marL="0" indent="0" defTabSz="233679">
              <a:spcBef>
                <a:spcPts val="1600"/>
              </a:spcBef>
              <a:buSzTx/>
              <a:buNone/>
              <a:defRPr sz="1440"/>
            </a:pPr>
          </a:p>
          <a:p>
            <a:pPr marL="0" indent="0" defTabSz="233679">
              <a:spcBef>
                <a:spcPts val="1600"/>
              </a:spcBef>
              <a:buSzTx/>
              <a:buNone/>
              <a:defRPr sz="1440"/>
            </a:pPr>
          </a:p>
        </p:txBody>
      </p:sp>
      <p:sp>
        <p:nvSpPr>
          <p:cNvPr id="432" name="幻燈片編號"/>
          <p:cNvSpPr txBox="1"/>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4" name="Bank 3.0、互聯網金融、與金融科技"/>
          <p:cNvSpPr txBox="1"/>
          <p:nvPr>
            <p:ph type="title"/>
          </p:nvPr>
        </p:nvSpPr>
        <p:spPr>
          <a:prstGeom prst="rect">
            <a:avLst/>
          </a:prstGeom>
        </p:spPr>
        <p:txBody>
          <a:bodyPr/>
          <a:lstStyle>
            <a:lvl1pPr defTabSz="315468">
              <a:defRPr spc="143" sz="7176">
                <a:solidFill>
                  <a:srgbClr val="000000"/>
                </a:solidFill>
              </a:defRPr>
            </a:lvl1pPr>
          </a:lstStyle>
          <a:p>
            <a:pPr/>
            <a:r>
              <a:t>Bank 3.0、互聯網金融、與金融科技</a:t>
            </a:r>
          </a:p>
        </p:txBody>
      </p:sp>
      <p:sp>
        <p:nvSpPr>
          <p:cNvPr id="435" name="目前金融界最熱門的三個名詞…"/>
          <p:cNvSpPr txBox="1"/>
          <p:nvPr/>
        </p:nvSpPr>
        <p:spPr>
          <a:xfrm>
            <a:off x="3580597" y="6610421"/>
            <a:ext cx="5843605" cy="1436399"/>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defTabSz="1300480">
              <a:lnSpc>
                <a:spcPct val="90000"/>
              </a:lnSpc>
              <a:spcBef>
                <a:spcPts val="1400"/>
              </a:spcBef>
              <a:defRPr b="1" sz="3400">
                <a:solidFill>
                  <a:srgbClr val="000000"/>
                </a:solidFill>
                <a:latin typeface="Helvetica"/>
                <a:ea typeface="Helvetica"/>
                <a:cs typeface="Helvetica"/>
                <a:sym typeface="Helvetica"/>
              </a:defRPr>
            </a:pPr>
            <a:r>
              <a:t>目前金融界最熱門的三個名詞</a:t>
            </a:r>
          </a:p>
          <a:p>
            <a:pPr defTabSz="1300480">
              <a:lnSpc>
                <a:spcPct val="90000"/>
              </a:lnSpc>
              <a:spcBef>
                <a:spcPts val="1400"/>
              </a:spcBef>
              <a:defRPr b="1" sz="3400">
                <a:solidFill>
                  <a:srgbClr val="000000"/>
                </a:solidFill>
                <a:latin typeface="Helvetica"/>
                <a:ea typeface="Helvetica"/>
                <a:cs typeface="Helvetica"/>
                <a:sym typeface="Helvetica"/>
              </a:defRPr>
            </a:pPr>
            <a:r>
              <a:t>三者之間的關係</a:t>
            </a:r>
          </a:p>
        </p:txBody>
      </p:sp>
      <p:sp>
        <p:nvSpPr>
          <p:cNvPr id="436" name="幻燈片編號"/>
          <p:cNvSpPr txBox="1"/>
          <p:nvPr>
            <p:ph type="sldNum" sz="quarter" idx="2"/>
          </p:nvPr>
        </p:nvSpPr>
        <p:spPr>
          <a:xfrm>
            <a:off x="6409359" y="8142923"/>
            <a:ext cx="186083" cy="2621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38" name="donec quis nunc"/>
          <p:cNvSpPr txBox="1"/>
          <p:nvPr>
            <p:ph type="body" idx="13"/>
          </p:nvPr>
        </p:nvSpPr>
        <p:spPr>
          <a:prstGeom prst="rect">
            <a:avLst/>
          </a:prstGeom>
        </p:spPr>
        <p:txBody>
          <a:bodyPr/>
          <a:lstStyle/>
          <a:p>
            <a:pPr/>
            <a:r>
              <a:t>donec quis nunc</a:t>
            </a:r>
          </a:p>
        </p:txBody>
      </p:sp>
      <p:sp>
        <p:nvSpPr>
          <p:cNvPr id="439" name="大標題"/>
          <p:cNvSpPr txBox="1"/>
          <p:nvPr>
            <p:ph type="title"/>
          </p:nvPr>
        </p:nvSpPr>
        <p:spPr>
          <a:prstGeom prst="rect">
            <a:avLst/>
          </a:prstGeom>
        </p:spPr>
        <p:txBody>
          <a:bodyPr/>
          <a:lstStyle/>
          <a:p>
            <a:pPr defTabSz="416052">
              <a:defRPr spc="72" sz="3640"/>
            </a:pPr>
          </a:p>
        </p:txBody>
      </p:sp>
      <p:sp>
        <p:nvSpPr>
          <p:cNvPr id="440" name="內文"/>
          <p:cNvSpPr txBox="1"/>
          <p:nvPr>
            <p:ph type="body" idx="1"/>
          </p:nvPr>
        </p:nvSpPr>
        <p:spPr>
          <a:prstGeom prst="rect">
            <a:avLst/>
          </a:prstGeom>
        </p:spPr>
        <p:txBody>
          <a:bodyPr/>
          <a:lstStyle/>
          <a:p>
            <a:pPr/>
          </a:p>
        </p:txBody>
      </p:sp>
      <p:pic>
        <p:nvPicPr>
          <p:cNvPr id="441" name="pasted-image.pdf" descr="pasted-image.pdf"/>
          <p:cNvPicPr>
            <a:picLocks noChangeAspect="1"/>
          </p:cNvPicPr>
          <p:nvPr/>
        </p:nvPicPr>
        <p:blipFill>
          <a:blip r:embed="rId2">
            <a:extLst/>
          </a:blip>
          <a:stretch>
            <a:fillRect/>
          </a:stretch>
        </p:blipFill>
        <p:spPr>
          <a:xfrm>
            <a:off x="406400" y="1447800"/>
            <a:ext cx="12192000" cy="6858000"/>
          </a:xfrm>
          <a:prstGeom prst="rect">
            <a:avLst/>
          </a:prstGeom>
          <a:ln w="12700">
            <a:miter lim="400000"/>
          </a:ln>
          <a:effectLst>
            <a:outerShdw sx="100000" sy="100000" kx="0" ky="0" algn="b" rotWithShape="0" blurRad="190500" dist="8455" dir="5400000">
              <a:srgbClr val="000000"/>
            </a:outerShdw>
          </a:effectLst>
        </p:spPr>
      </p:pic>
      <p:sp>
        <p:nvSpPr>
          <p:cNvPr id="442" name="幻燈片編號"/>
          <p:cNvSpPr txBox="1"/>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44" name="donec quis nunc"/>
          <p:cNvSpPr txBox="1"/>
          <p:nvPr>
            <p:ph type="body" idx="13"/>
          </p:nvPr>
        </p:nvSpPr>
        <p:spPr>
          <a:prstGeom prst="rect">
            <a:avLst/>
          </a:prstGeom>
        </p:spPr>
        <p:txBody>
          <a:bodyPr/>
          <a:lstStyle/>
          <a:p>
            <a:pPr/>
            <a:r>
              <a:t>donec quis nunc</a:t>
            </a:r>
          </a:p>
        </p:txBody>
      </p:sp>
      <p:sp>
        <p:nvSpPr>
          <p:cNvPr id="445" name="大標題"/>
          <p:cNvSpPr txBox="1"/>
          <p:nvPr>
            <p:ph type="title"/>
          </p:nvPr>
        </p:nvSpPr>
        <p:spPr>
          <a:prstGeom prst="rect">
            <a:avLst/>
          </a:prstGeom>
        </p:spPr>
        <p:txBody>
          <a:bodyPr/>
          <a:lstStyle/>
          <a:p>
            <a:pPr defTabSz="416052">
              <a:defRPr spc="72" sz="3640"/>
            </a:pPr>
          </a:p>
        </p:txBody>
      </p:sp>
      <p:sp>
        <p:nvSpPr>
          <p:cNvPr id="446" name="內文"/>
          <p:cNvSpPr txBox="1"/>
          <p:nvPr>
            <p:ph type="body" idx="1"/>
          </p:nvPr>
        </p:nvSpPr>
        <p:spPr>
          <a:prstGeom prst="rect">
            <a:avLst/>
          </a:prstGeom>
        </p:spPr>
        <p:txBody>
          <a:bodyPr/>
          <a:lstStyle/>
          <a:p>
            <a:pPr/>
          </a:p>
        </p:txBody>
      </p:sp>
      <p:pic>
        <p:nvPicPr>
          <p:cNvPr id="447" name="pasted-image.pdf" descr="pasted-image.pdf"/>
          <p:cNvPicPr>
            <a:picLocks noChangeAspect="1"/>
          </p:cNvPicPr>
          <p:nvPr/>
        </p:nvPicPr>
        <p:blipFill>
          <a:blip r:embed="rId2">
            <a:extLst/>
          </a:blip>
          <a:stretch>
            <a:fillRect/>
          </a:stretch>
        </p:blipFill>
        <p:spPr>
          <a:xfrm>
            <a:off x="406400" y="1447800"/>
            <a:ext cx="12192000" cy="6858000"/>
          </a:xfrm>
          <a:prstGeom prst="rect">
            <a:avLst/>
          </a:prstGeom>
          <a:ln w="12700">
            <a:miter lim="400000"/>
          </a:ln>
          <a:effectLst>
            <a:outerShdw sx="100000" sy="100000" kx="0" ky="0" algn="b" rotWithShape="0" blurRad="190500" dist="8455" dir="5400000">
              <a:srgbClr val="000000"/>
            </a:outerShdw>
          </a:effectLst>
        </p:spPr>
      </p:pic>
      <p:sp>
        <p:nvSpPr>
          <p:cNvPr id="448" name="幻燈片編號"/>
          <p:cNvSpPr txBox="1"/>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450" name="donec quis nunc"/>
          <p:cNvSpPr txBox="1"/>
          <p:nvPr>
            <p:ph type="body" idx="13"/>
          </p:nvPr>
        </p:nvSpPr>
        <p:spPr>
          <a:prstGeom prst="rect">
            <a:avLst/>
          </a:prstGeom>
        </p:spPr>
        <p:txBody>
          <a:bodyPr/>
          <a:lstStyle/>
          <a:p>
            <a:pPr/>
            <a:r>
              <a:t>donec quis nunc</a:t>
            </a:r>
          </a:p>
        </p:txBody>
      </p:sp>
      <p:sp>
        <p:nvSpPr>
          <p:cNvPr id="451" name="大標題"/>
          <p:cNvSpPr txBox="1"/>
          <p:nvPr>
            <p:ph type="title"/>
          </p:nvPr>
        </p:nvSpPr>
        <p:spPr>
          <a:prstGeom prst="rect">
            <a:avLst/>
          </a:prstGeom>
        </p:spPr>
        <p:txBody>
          <a:bodyPr/>
          <a:lstStyle/>
          <a:p>
            <a:pPr defTabSz="416052">
              <a:defRPr spc="72" sz="3640"/>
            </a:pPr>
          </a:p>
        </p:txBody>
      </p:sp>
      <p:sp>
        <p:nvSpPr>
          <p:cNvPr id="452" name="內文"/>
          <p:cNvSpPr txBox="1"/>
          <p:nvPr>
            <p:ph type="body" idx="1"/>
          </p:nvPr>
        </p:nvSpPr>
        <p:spPr>
          <a:prstGeom prst="rect">
            <a:avLst/>
          </a:prstGeom>
        </p:spPr>
        <p:txBody>
          <a:bodyPr/>
          <a:lstStyle/>
          <a:p>
            <a:pPr/>
          </a:p>
        </p:txBody>
      </p:sp>
      <p:pic>
        <p:nvPicPr>
          <p:cNvPr id="453" name="pasted-image.pdf" descr="pasted-image.pdf"/>
          <p:cNvPicPr>
            <a:picLocks noChangeAspect="1"/>
          </p:cNvPicPr>
          <p:nvPr/>
        </p:nvPicPr>
        <p:blipFill>
          <a:blip r:embed="rId2">
            <a:extLst/>
          </a:blip>
          <a:stretch>
            <a:fillRect/>
          </a:stretch>
        </p:blipFill>
        <p:spPr>
          <a:xfrm>
            <a:off x="406400" y="1447800"/>
            <a:ext cx="12192000" cy="6858000"/>
          </a:xfrm>
          <a:prstGeom prst="rect">
            <a:avLst/>
          </a:prstGeom>
          <a:ln w="12700">
            <a:miter lim="400000"/>
          </a:ln>
          <a:effectLst>
            <a:outerShdw sx="100000" sy="100000" kx="0" ky="0" algn="b" rotWithShape="0" blurRad="190500" dist="8455" dir="5400000">
              <a:srgbClr val="000000"/>
            </a:outerShdw>
          </a:effectLst>
        </p:spPr>
      </p:pic>
      <p:sp>
        <p:nvSpPr>
          <p:cNvPr id="454" name="幻燈片編號"/>
          <p:cNvSpPr txBox="1"/>
          <p:nvPr>
            <p:ph type="sldNum" sz="quarter" idx="2"/>
          </p:nvPr>
        </p:nvSpPr>
        <p:spPr>
          <a:xfrm>
            <a:off x="6388561" y="923290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57" name="donec quis nunc"/>
          <p:cNvSpPr txBox="1"/>
          <p:nvPr>
            <p:ph type="body" idx="13"/>
          </p:nvPr>
        </p:nvSpPr>
        <p:spPr>
          <a:prstGeom prst="rect">
            <a:avLst/>
          </a:prstGeom>
        </p:spPr>
        <p:txBody>
          <a:bodyPr/>
          <a:lstStyle/>
          <a:p>
            <a:pPr/>
            <a:r>
              <a:t>donec quis nunc</a:t>
            </a:r>
          </a:p>
        </p:txBody>
      </p:sp>
      <p:sp>
        <p:nvSpPr>
          <p:cNvPr id="358" name="大標題"/>
          <p:cNvSpPr txBox="1"/>
          <p:nvPr>
            <p:ph type="title"/>
          </p:nvPr>
        </p:nvSpPr>
        <p:spPr>
          <a:prstGeom prst="rect">
            <a:avLst/>
          </a:prstGeom>
        </p:spPr>
        <p:txBody>
          <a:bodyPr/>
          <a:lstStyle/>
          <a:p>
            <a:pPr defTabSz="416052">
              <a:defRPr spc="72" sz="3640"/>
            </a:pPr>
          </a:p>
        </p:txBody>
      </p:sp>
      <p:sp>
        <p:nvSpPr>
          <p:cNvPr id="359" name="內文"/>
          <p:cNvSpPr txBox="1"/>
          <p:nvPr>
            <p:ph type="body" idx="1"/>
          </p:nvPr>
        </p:nvSpPr>
        <p:spPr>
          <a:prstGeom prst="rect">
            <a:avLst/>
          </a:prstGeom>
        </p:spPr>
        <p:txBody>
          <a:bodyPr/>
          <a:lstStyle/>
          <a:p>
            <a:pPr/>
          </a:p>
        </p:txBody>
      </p:sp>
      <p:sp>
        <p:nvSpPr>
          <p:cNvPr id="360" name="幻燈片編號"/>
          <p:cNvSpPr txBox="1"/>
          <p:nvPr>
            <p:ph type="sldNum" sz="quarter" idx="2"/>
          </p:nvPr>
        </p:nvSpPr>
        <p:spPr>
          <a:xfrm>
            <a:off x="6388561" y="923290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1" name="pasted-image.pdf" descr="pasted-image.pdf"/>
          <p:cNvPicPr>
            <a:picLocks noChangeAspect="1"/>
          </p:cNvPicPr>
          <p:nvPr/>
        </p:nvPicPr>
        <p:blipFill>
          <a:blip r:embed="rId2">
            <a:extLst/>
          </a:blip>
          <a:stretch>
            <a:fillRect/>
          </a:stretch>
        </p:blipFill>
        <p:spPr>
          <a:xfrm>
            <a:off x="0" y="0"/>
            <a:ext cx="13004800" cy="975360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56" name="2015 年英國互聯網金融發展"/>
          <p:cNvSpPr txBox="1"/>
          <p:nvPr>
            <p:ph type="title"/>
          </p:nvPr>
        </p:nvSpPr>
        <p:spPr>
          <a:prstGeom prst="rect">
            <a:avLst/>
          </a:prstGeom>
        </p:spPr>
        <p:txBody>
          <a:bodyPr/>
          <a:lstStyle/>
          <a:p>
            <a:pPr/>
            <a:r>
              <a:t>2015 </a:t>
            </a:r>
            <a:r>
              <a:rPr b="1">
                <a:latin typeface="Helvetica"/>
                <a:ea typeface="Helvetica"/>
                <a:cs typeface="Helvetica"/>
                <a:sym typeface="Helvetica"/>
              </a:rPr>
              <a:t>年英國互聯網金融發展</a:t>
            </a:r>
          </a:p>
        </p:txBody>
      </p:sp>
      <p:pic>
        <p:nvPicPr>
          <p:cNvPr id="457" name="image6.jpg" descr="image6.jpg"/>
          <p:cNvPicPr>
            <a:picLocks noChangeAspect="1"/>
          </p:cNvPicPr>
          <p:nvPr/>
        </p:nvPicPr>
        <p:blipFill>
          <a:blip r:embed="rId2">
            <a:extLst/>
          </a:blip>
          <a:stretch>
            <a:fillRect/>
          </a:stretch>
        </p:blipFill>
        <p:spPr>
          <a:xfrm>
            <a:off x="894080" y="2646341"/>
            <a:ext cx="8248295" cy="5888059"/>
          </a:xfrm>
          <a:prstGeom prst="rect">
            <a:avLst/>
          </a:prstGeom>
          <a:ln w="12700">
            <a:miter lim="400000"/>
          </a:ln>
        </p:spPr>
      </p:pic>
      <p:sp>
        <p:nvSpPr>
          <p:cNvPr id="458" name="資料來源：《2015年英國互聯網金融行業研究報告》"/>
          <p:cNvSpPr txBox="1"/>
          <p:nvPr/>
        </p:nvSpPr>
        <p:spPr>
          <a:xfrm>
            <a:off x="3527106" y="8140445"/>
            <a:ext cx="5615269" cy="9357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p>
            <a:pPr algn="l" defTabSz="1300480">
              <a:defRPr>
                <a:solidFill>
                  <a:srgbClr val="000000"/>
                </a:solidFill>
                <a:latin typeface="Calibri"/>
                <a:ea typeface="Calibri"/>
                <a:cs typeface="Calibri"/>
                <a:sym typeface="Calibri"/>
              </a:defRPr>
            </a:pPr>
            <a:r>
              <a:rPr>
                <a:latin typeface="Helvetica"/>
                <a:ea typeface="Helvetica"/>
                <a:cs typeface="Helvetica"/>
                <a:sym typeface="Helvetica"/>
              </a:rPr>
              <a:t>資料來源：</a:t>
            </a:r>
            <a:r>
              <a:rPr>
                <a:latin typeface="Helvetica"/>
                <a:ea typeface="Helvetica"/>
                <a:cs typeface="Helvetica"/>
                <a:sym typeface="Helvetica"/>
              </a:rPr>
              <a:t>《2015</a:t>
            </a:r>
            <a:r>
              <a:rPr>
                <a:latin typeface="Helvetica"/>
                <a:ea typeface="Helvetica"/>
                <a:cs typeface="Helvetica"/>
                <a:sym typeface="Helvetica"/>
              </a:rPr>
              <a:t>年英國互聯網金融行業研究報告</a:t>
            </a:r>
            <a:r>
              <a:rPr>
                <a:latin typeface="Helvetica"/>
                <a:ea typeface="Helvetica"/>
                <a:cs typeface="Helvetica"/>
                <a:sym typeface="Helvetica"/>
              </a:rPr>
              <a:t>》</a:t>
            </a:r>
          </a:p>
        </p:txBody>
      </p:sp>
      <p:sp>
        <p:nvSpPr>
          <p:cNvPr id="459" name="總規模：32 億英鎊(約 300 億人民幣)…"/>
          <p:cNvSpPr txBox="1"/>
          <p:nvPr/>
        </p:nvSpPr>
        <p:spPr>
          <a:xfrm>
            <a:off x="9142374" y="2646341"/>
            <a:ext cx="3788107" cy="78445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p>
            <a:pPr marL="404812" indent="-404812" algn="l" defTabSz="1300480">
              <a:buSzPct val="100000"/>
              <a:buFont typeface="Arial"/>
              <a:buChar char="•"/>
              <a:defRPr sz="3400">
                <a:solidFill>
                  <a:srgbClr val="000000"/>
                </a:solidFill>
                <a:latin typeface="Calibri"/>
                <a:ea typeface="Calibri"/>
                <a:cs typeface="Calibri"/>
                <a:sym typeface="Calibri"/>
              </a:defRPr>
            </a:pPr>
            <a:r>
              <a:rPr>
                <a:latin typeface="Helvetica"/>
                <a:ea typeface="Helvetica"/>
                <a:cs typeface="Helvetica"/>
                <a:sym typeface="Helvetica"/>
              </a:rPr>
              <a:t>總規模：</a:t>
            </a:r>
            <a:r>
              <a:t>32</a:t>
            </a:r>
            <a:r>
              <a:rPr>
                <a:latin typeface="Helvetica"/>
                <a:ea typeface="Helvetica"/>
                <a:cs typeface="Helvetica"/>
                <a:sym typeface="Helvetica"/>
              </a:rPr>
              <a:t> 億英鎊</a:t>
            </a:r>
            <a:r>
              <a:t>(</a:t>
            </a:r>
            <a:r>
              <a:rPr>
                <a:latin typeface="Helvetica"/>
                <a:ea typeface="Helvetica"/>
                <a:cs typeface="Helvetica"/>
                <a:sym typeface="Helvetica"/>
              </a:rPr>
              <a:t>約 </a:t>
            </a:r>
            <a:r>
              <a:t>300</a:t>
            </a:r>
            <a:r>
              <a:rPr>
                <a:latin typeface="Helvetica"/>
                <a:ea typeface="Helvetica"/>
                <a:cs typeface="Helvetica"/>
                <a:sym typeface="Helvetica"/>
              </a:rPr>
              <a:t> 億人民幣</a:t>
            </a:r>
            <a:r>
              <a:t>)</a:t>
            </a:r>
          </a:p>
          <a:p>
            <a:pPr marL="404812" indent="-404812" algn="l" defTabSz="1300480">
              <a:buSzPct val="100000"/>
              <a:buFont typeface="Arial"/>
              <a:buChar char="•"/>
              <a:defRPr sz="3400">
                <a:solidFill>
                  <a:srgbClr val="000000"/>
                </a:solidFill>
                <a:latin typeface="Calibri"/>
                <a:ea typeface="Calibri"/>
                <a:cs typeface="Calibri"/>
                <a:sym typeface="Calibri"/>
              </a:defRPr>
            </a:pPr>
          </a:p>
          <a:p>
            <a:pPr marL="404812" indent="-404812" algn="l" defTabSz="1300480">
              <a:buSzPct val="100000"/>
              <a:buFont typeface="Arial"/>
              <a:buChar char="•"/>
              <a:defRPr sz="3400">
                <a:solidFill>
                  <a:srgbClr val="000000"/>
                </a:solidFill>
                <a:latin typeface="Calibri"/>
                <a:ea typeface="Calibri"/>
                <a:cs typeface="Calibri"/>
                <a:sym typeface="Calibri"/>
              </a:defRPr>
            </a:pPr>
            <a:r>
              <a:rPr>
                <a:latin typeface="Helvetica"/>
                <a:ea typeface="Helvetica"/>
                <a:cs typeface="Helvetica"/>
                <a:sym typeface="Helvetica"/>
              </a:rPr>
              <a:t>用戶規模：</a:t>
            </a:r>
            <a:r>
              <a:t>109</a:t>
            </a:r>
            <a:r>
              <a:rPr>
                <a:latin typeface="Helvetica"/>
                <a:ea typeface="Helvetica"/>
                <a:cs typeface="Helvetica"/>
                <a:sym typeface="Helvetica"/>
              </a:rPr>
              <a:t> 萬戶</a:t>
            </a:r>
          </a:p>
          <a:p>
            <a:pPr marL="404812" indent="-404812" algn="l" defTabSz="1300480">
              <a:buSzPct val="100000"/>
              <a:buFont typeface="Arial"/>
              <a:buChar char="•"/>
              <a:defRPr sz="3400">
                <a:solidFill>
                  <a:srgbClr val="000000"/>
                </a:solidFill>
                <a:latin typeface="Calibri"/>
                <a:ea typeface="Calibri"/>
                <a:cs typeface="Calibri"/>
                <a:sym typeface="Calibri"/>
              </a:defRPr>
            </a:pPr>
          </a:p>
          <a:p>
            <a:pPr marL="404812" indent="-404812" algn="l" defTabSz="1300480">
              <a:buSzPct val="100000"/>
              <a:buFont typeface="Arial"/>
              <a:buChar char="•"/>
              <a:defRPr sz="3400">
                <a:solidFill>
                  <a:srgbClr val="000000"/>
                </a:solidFill>
                <a:latin typeface="Calibri"/>
                <a:ea typeface="Calibri"/>
                <a:cs typeface="Calibri"/>
                <a:sym typeface="Calibri"/>
              </a:defRPr>
            </a:pPr>
            <a:r>
              <a:rPr>
                <a:latin typeface="Helvetica"/>
                <a:ea typeface="Helvetica"/>
                <a:cs typeface="Helvetica"/>
                <a:sym typeface="Helvetica"/>
              </a:rPr>
              <a:t>眾籌行業融資額增幅達 </a:t>
            </a:r>
            <a:r>
              <a:t>500%</a:t>
            </a:r>
            <a:r>
              <a:rPr>
                <a:latin typeface="Helvetica"/>
                <a:ea typeface="Helvetica"/>
                <a:cs typeface="Helvetica"/>
                <a:sym typeface="Helvetica"/>
              </a:rPr>
              <a:t> 至 </a:t>
            </a:r>
            <a:r>
              <a:t>1200</a:t>
            </a:r>
            <a:r>
              <a:rPr>
                <a:latin typeface="Helvetica"/>
                <a:ea typeface="Helvetica"/>
                <a:cs typeface="Helvetica"/>
                <a:sym typeface="Helvetica"/>
              </a:rPr>
              <a:t> 萬英鎊，成功募集資金 </a:t>
            </a:r>
            <a:r>
              <a:t>3.23</a:t>
            </a:r>
            <a:r>
              <a:rPr>
                <a:latin typeface="Helvetica"/>
                <a:ea typeface="Helvetica"/>
                <a:cs typeface="Helvetica"/>
                <a:sym typeface="Helvetica"/>
              </a:rPr>
              <a:t> 億英鎊，同比增長 </a:t>
            </a:r>
            <a:r>
              <a:t>295%</a:t>
            </a:r>
          </a:p>
        </p:txBody>
      </p:sp>
      <p:sp>
        <p:nvSpPr>
          <p:cNvPr id="460" name="幻燈片編號"/>
          <p:cNvSpPr txBox="1"/>
          <p:nvPr>
            <p:ph type="sldNum" sz="quarter" idx="2"/>
          </p:nvPr>
        </p:nvSpPr>
        <p:spPr>
          <a:xfrm>
            <a:off x="11864951" y="8024622"/>
            <a:ext cx="245770" cy="3388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462" name="2015 KPMG Fin Tech 100"/>
          <p:cNvSpPr txBox="1"/>
          <p:nvPr>
            <p:ph type="title"/>
          </p:nvPr>
        </p:nvSpPr>
        <p:spPr>
          <a:xfrm>
            <a:off x="7811293" y="7883686"/>
            <a:ext cx="4355307" cy="749301"/>
          </a:xfrm>
          <a:prstGeom prst="rect">
            <a:avLst/>
          </a:prstGeom>
        </p:spPr>
        <p:txBody>
          <a:bodyPr/>
          <a:lstStyle>
            <a:lvl1pPr algn="l">
              <a:spcBef>
                <a:spcPts val="3400"/>
              </a:spcBef>
              <a:defRPr cap="none" spc="56" sz="2800">
                <a:solidFill>
                  <a:srgbClr val="000000"/>
                </a:solidFill>
                <a:latin typeface="Avenir Medium"/>
                <a:ea typeface="Avenir Medium"/>
                <a:cs typeface="Avenir Medium"/>
                <a:sym typeface="Avenir Medium"/>
              </a:defRPr>
            </a:lvl1pPr>
          </a:lstStyle>
          <a:p>
            <a:pPr/>
            <a:r>
              <a:t>2015 KPMG Fin Tech 100</a:t>
            </a:r>
          </a:p>
        </p:txBody>
      </p:sp>
      <p:pic>
        <p:nvPicPr>
          <p:cNvPr id="463" name="pasted-image.pdf" descr="pasted-image.pdf"/>
          <p:cNvPicPr>
            <a:picLocks noChangeAspect="1"/>
          </p:cNvPicPr>
          <p:nvPr/>
        </p:nvPicPr>
        <p:blipFill>
          <a:blip r:embed="rId2">
            <a:extLst/>
          </a:blip>
          <a:stretch>
            <a:fillRect/>
          </a:stretch>
        </p:blipFill>
        <p:spPr>
          <a:xfrm>
            <a:off x="812667" y="926951"/>
            <a:ext cx="11379466" cy="6400949"/>
          </a:xfrm>
          <a:prstGeom prst="rect">
            <a:avLst/>
          </a:prstGeom>
          <a:ln w="12700">
            <a:miter lim="400000"/>
          </a:ln>
          <a:effectLst>
            <a:outerShdw sx="100000" sy="100000" kx="0" ky="0" algn="b" rotWithShape="0" blurRad="190500" dist="8455" dir="5400000">
              <a:srgbClr val="000000"/>
            </a:outerShdw>
          </a:effectLst>
        </p:spPr>
      </p:pic>
      <p:sp>
        <p:nvSpPr>
          <p:cNvPr id="464" name="幻燈片編號"/>
          <p:cNvSpPr txBox="1"/>
          <p:nvPr>
            <p:ph type="sldNum" sz="quarter" idx="2"/>
          </p:nvPr>
        </p:nvSpPr>
        <p:spPr>
          <a:xfrm>
            <a:off x="6388561" y="923290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66" name="donec quis nunc"/>
          <p:cNvSpPr txBox="1"/>
          <p:nvPr>
            <p:ph type="body" idx="13"/>
          </p:nvPr>
        </p:nvSpPr>
        <p:spPr>
          <a:prstGeom prst="rect">
            <a:avLst/>
          </a:prstGeom>
        </p:spPr>
        <p:txBody>
          <a:bodyPr/>
          <a:lstStyle/>
          <a:p>
            <a:pPr/>
            <a:r>
              <a:t>donec quis nunc</a:t>
            </a:r>
          </a:p>
        </p:txBody>
      </p:sp>
      <p:sp>
        <p:nvSpPr>
          <p:cNvPr id="467" name="大標題"/>
          <p:cNvSpPr txBox="1"/>
          <p:nvPr>
            <p:ph type="title"/>
          </p:nvPr>
        </p:nvSpPr>
        <p:spPr>
          <a:prstGeom prst="rect">
            <a:avLst/>
          </a:prstGeom>
        </p:spPr>
        <p:txBody>
          <a:bodyPr/>
          <a:lstStyle/>
          <a:p>
            <a:pPr defTabSz="416052">
              <a:defRPr spc="72" sz="3640"/>
            </a:pPr>
          </a:p>
        </p:txBody>
      </p:sp>
      <p:sp>
        <p:nvSpPr>
          <p:cNvPr id="468" name="內文"/>
          <p:cNvSpPr txBox="1"/>
          <p:nvPr>
            <p:ph type="body" idx="1"/>
          </p:nvPr>
        </p:nvSpPr>
        <p:spPr>
          <a:prstGeom prst="rect">
            <a:avLst/>
          </a:prstGeom>
        </p:spPr>
        <p:txBody>
          <a:bodyPr/>
          <a:lstStyle/>
          <a:p>
            <a:pPr/>
          </a:p>
        </p:txBody>
      </p:sp>
      <p:pic>
        <p:nvPicPr>
          <p:cNvPr id="469" name="pasted-image.pdf" descr="pasted-image.pdf"/>
          <p:cNvPicPr>
            <a:picLocks noChangeAspect="1"/>
          </p:cNvPicPr>
          <p:nvPr/>
        </p:nvPicPr>
        <p:blipFill>
          <a:blip r:embed="rId2">
            <a:extLst/>
          </a:blip>
          <a:stretch>
            <a:fillRect/>
          </a:stretch>
        </p:blipFill>
        <p:spPr>
          <a:xfrm>
            <a:off x="406400" y="1447800"/>
            <a:ext cx="12192000" cy="6858000"/>
          </a:xfrm>
          <a:prstGeom prst="rect">
            <a:avLst/>
          </a:prstGeom>
          <a:ln w="12700">
            <a:miter lim="400000"/>
          </a:ln>
          <a:effectLst>
            <a:outerShdw sx="100000" sy="100000" kx="0" ky="0" algn="b" rotWithShape="0" blurRad="190500" dist="8455" dir="5400000">
              <a:srgbClr val="000000"/>
            </a:outerShdw>
          </a:effectLst>
        </p:spPr>
      </p:pic>
      <p:sp>
        <p:nvSpPr>
          <p:cNvPr id="470" name="幻燈片編號"/>
          <p:cNvSpPr txBox="1"/>
          <p:nvPr>
            <p:ph type="sldNum" sz="quarter" idx="2"/>
          </p:nvPr>
        </p:nvSpPr>
        <p:spPr>
          <a:xfrm>
            <a:off x="6337298" y="9232900"/>
            <a:ext cx="330206"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472" name="donec quis nunc"/>
          <p:cNvSpPr txBox="1"/>
          <p:nvPr>
            <p:ph type="body" idx="13"/>
          </p:nvPr>
        </p:nvSpPr>
        <p:spPr>
          <a:prstGeom prst="rect">
            <a:avLst/>
          </a:prstGeom>
        </p:spPr>
        <p:txBody>
          <a:bodyPr/>
          <a:lstStyle/>
          <a:p>
            <a:pPr/>
            <a:r>
              <a:t>donec quis nunc</a:t>
            </a:r>
          </a:p>
        </p:txBody>
      </p:sp>
      <p:sp>
        <p:nvSpPr>
          <p:cNvPr id="473" name="大標題"/>
          <p:cNvSpPr txBox="1"/>
          <p:nvPr>
            <p:ph type="title"/>
          </p:nvPr>
        </p:nvSpPr>
        <p:spPr>
          <a:prstGeom prst="rect">
            <a:avLst/>
          </a:prstGeom>
        </p:spPr>
        <p:txBody>
          <a:bodyPr/>
          <a:lstStyle/>
          <a:p>
            <a:pPr defTabSz="416052">
              <a:defRPr spc="72" sz="3640"/>
            </a:pPr>
          </a:p>
        </p:txBody>
      </p:sp>
      <p:sp>
        <p:nvSpPr>
          <p:cNvPr id="474" name="內文"/>
          <p:cNvSpPr txBox="1"/>
          <p:nvPr>
            <p:ph type="body" idx="1"/>
          </p:nvPr>
        </p:nvSpPr>
        <p:spPr>
          <a:prstGeom prst="rect">
            <a:avLst/>
          </a:prstGeom>
        </p:spPr>
        <p:txBody>
          <a:bodyPr/>
          <a:lstStyle/>
          <a:p>
            <a:pPr/>
          </a:p>
        </p:txBody>
      </p:sp>
      <p:pic>
        <p:nvPicPr>
          <p:cNvPr id="475" name="pasted-image.pdf" descr="pasted-image.pdf"/>
          <p:cNvPicPr>
            <a:picLocks noChangeAspect="1"/>
          </p:cNvPicPr>
          <p:nvPr/>
        </p:nvPicPr>
        <p:blipFill>
          <a:blip r:embed="rId2">
            <a:extLst/>
          </a:blip>
          <a:stretch>
            <a:fillRect/>
          </a:stretch>
        </p:blipFill>
        <p:spPr>
          <a:xfrm>
            <a:off x="406400" y="1447800"/>
            <a:ext cx="12192000" cy="6858000"/>
          </a:xfrm>
          <a:prstGeom prst="rect">
            <a:avLst/>
          </a:prstGeom>
          <a:ln w="12700">
            <a:miter lim="400000"/>
          </a:ln>
          <a:effectLst>
            <a:outerShdw sx="100000" sy="100000" kx="0" ky="0" algn="b" rotWithShape="0" blurRad="190500" dist="8455" dir="5400000">
              <a:srgbClr val="000000"/>
            </a:outerShdw>
          </a:effectLst>
        </p:spPr>
      </p:pic>
      <p:sp>
        <p:nvSpPr>
          <p:cNvPr id="476" name="幻燈片編號"/>
          <p:cNvSpPr txBox="1"/>
          <p:nvPr>
            <p:ph type="sldNum" sz="quarter" idx="2"/>
          </p:nvPr>
        </p:nvSpPr>
        <p:spPr>
          <a:xfrm>
            <a:off x="6388561" y="923290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背後的一股思潮：金融化…"/>
          <p:cNvSpPr txBox="1"/>
          <p:nvPr>
            <p:ph type="title"/>
          </p:nvPr>
        </p:nvSpPr>
        <p:spPr>
          <a:xfrm>
            <a:off x="952500" y="571500"/>
            <a:ext cx="11099800" cy="2948484"/>
          </a:xfrm>
          <a:prstGeom prst="rect">
            <a:avLst/>
          </a:prstGeom>
        </p:spPr>
        <p:txBody>
          <a:bodyPr/>
          <a:lstStyle/>
          <a:p>
            <a:pPr defTabSz="572516">
              <a:defRPr sz="7840"/>
            </a:pPr>
            <a:r>
              <a:t>背後的一股思潮：金融化</a:t>
            </a:r>
          </a:p>
          <a:p>
            <a:pPr defTabSz="572516">
              <a:defRPr sz="7840"/>
            </a:pPr>
            <a:r>
              <a:t>(Financialization)</a:t>
            </a:r>
          </a:p>
        </p:txBody>
      </p:sp>
      <p:sp>
        <p:nvSpPr>
          <p:cNvPr id="479" name="大約從 2000 年起「金融創新 (financial innovation)」就是一個極熱門的名詞，「金融化」的思維逐步成形，後來歷經金融海嘯的洗禮，風險管理的進步，電子商務的推動，現在正邁入下一個階段「普惠金融 (financial inclusion)」，一種以每個個體為主或稱作客制化的金融服務正在產生。"/>
          <p:cNvSpPr txBox="1"/>
          <p:nvPr>
            <p:ph type="body" idx="1"/>
          </p:nvPr>
        </p:nvSpPr>
        <p:spPr>
          <a:prstGeom prst="rect">
            <a:avLst/>
          </a:prstGeom>
        </p:spPr>
        <p:txBody>
          <a:bodyPr/>
          <a:lstStyle/>
          <a:p>
            <a:pPr marL="0" indent="0">
              <a:buSzTx/>
              <a:buNone/>
            </a:pPr>
            <a:r>
              <a:t>大約從 2000 年起</a:t>
            </a:r>
            <a:r>
              <a:rPr>
                <a:solidFill>
                  <a:srgbClr val="0465C1"/>
                </a:solidFill>
              </a:rPr>
              <a:t>「金融創新 (financial innovation)」</a:t>
            </a:r>
            <a:r>
              <a:t>就是一個極熱門的名詞，</a:t>
            </a:r>
            <a:r>
              <a:rPr>
                <a:solidFill>
                  <a:srgbClr val="C82606"/>
                </a:solidFill>
              </a:rPr>
              <a:t>「金融化」</a:t>
            </a:r>
            <a:r>
              <a:t>的思維逐步成形，後來歷經金融海嘯的洗禮，風險管理的進步，電子商務的推動，現在正邁入下一個階段</a:t>
            </a:r>
            <a:r>
              <a:rPr>
                <a:solidFill>
                  <a:srgbClr val="0465C1"/>
                </a:solidFill>
              </a:rPr>
              <a:t>「普惠金融 (financial inclusion)」</a:t>
            </a:r>
            <a:r>
              <a:t>，</a:t>
            </a:r>
            <a:r>
              <a:rPr>
                <a:solidFill>
                  <a:srgbClr val="C82606"/>
                </a:solidFill>
              </a:rPr>
              <a:t>一種以每個個體為主或稱作客制化的金融服務正在產生</a:t>
            </a:r>
            <a:r>
              <a:t>。</a:t>
            </a:r>
          </a:p>
        </p:txBody>
      </p:sp>
      <p:sp>
        <p:nvSpPr>
          <p:cNvPr id="480"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5" name="pasted-image.pdf" descr="pasted-image.pdf"/>
          <p:cNvPicPr>
            <a:picLocks noChangeAspect="1"/>
          </p:cNvPicPr>
          <p:nvPr/>
        </p:nvPicPr>
        <p:blipFill>
          <a:blip r:embed="rId2">
            <a:extLst/>
          </a:blip>
          <a:stretch>
            <a:fillRect/>
          </a:stretch>
        </p:blipFill>
        <p:spPr>
          <a:xfrm>
            <a:off x="2113134" y="1947204"/>
            <a:ext cx="9253888" cy="10070406"/>
          </a:xfrm>
          <a:prstGeom prst="rect">
            <a:avLst/>
          </a:prstGeom>
          <a:ln w="12700">
            <a:miter lim="400000"/>
          </a:ln>
          <a:effectLst>
            <a:outerShdw sx="100000" sy="100000" kx="0" ky="0" algn="b" rotWithShape="0" blurRad="190500" dist="8455" dir="5400000">
              <a:srgbClr val="000000"/>
            </a:outerShdw>
          </a:effectLst>
        </p:spPr>
      </p:pic>
      <p:sp>
        <p:nvSpPr>
          <p:cNvPr id="486" name="金融創新典範"/>
          <p:cNvSpPr txBox="1"/>
          <p:nvPr/>
        </p:nvSpPr>
        <p:spPr>
          <a:xfrm>
            <a:off x="3634928" y="437464"/>
            <a:ext cx="6210301"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584200">
              <a:defRPr sz="8000">
                <a:solidFill>
                  <a:srgbClr val="000000"/>
                </a:solidFill>
                <a:latin typeface="Helvetica Light"/>
                <a:ea typeface="Helvetica Light"/>
                <a:cs typeface="Helvetica Light"/>
                <a:sym typeface="Helvetica Light"/>
              </a:defRPr>
            </a:lvl1pPr>
          </a:lstStyle>
          <a:p>
            <a:pPr/>
            <a:r>
              <a:t>金融創新典範</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Five-year Global Growth in FinTech Investment"/>
          <p:cNvSpPr txBox="1"/>
          <p:nvPr>
            <p:ph type="title"/>
          </p:nvPr>
        </p:nvSpPr>
        <p:spPr>
          <a:xfrm>
            <a:off x="894079" y="1354666"/>
            <a:ext cx="11216642" cy="1413935"/>
          </a:xfrm>
          <a:prstGeom prst="rect">
            <a:avLst/>
          </a:prstGeom>
        </p:spPr>
        <p:txBody>
          <a:bodyPr/>
          <a:lstStyle>
            <a:lvl1pPr defTabSz="949350">
              <a:defRPr sz="4526"/>
            </a:lvl1pPr>
          </a:lstStyle>
          <a:p>
            <a:pPr/>
            <a:r>
              <a:t>Five-year Global Growth in FinTech Investment</a:t>
            </a:r>
          </a:p>
        </p:txBody>
      </p:sp>
      <p:pic>
        <p:nvPicPr>
          <p:cNvPr id="489" name="Screen Shot 2016-09-16 at 3.04.50 PM.png" descr="Screen Shot 2016-09-16 at 3.04.50 PM.png"/>
          <p:cNvPicPr>
            <a:picLocks noChangeAspect="1"/>
          </p:cNvPicPr>
          <p:nvPr/>
        </p:nvPicPr>
        <p:blipFill>
          <a:blip r:embed="rId2">
            <a:extLst/>
          </a:blip>
          <a:stretch>
            <a:fillRect/>
          </a:stretch>
        </p:blipFill>
        <p:spPr>
          <a:xfrm>
            <a:off x="1847032" y="2898827"/>
            <a:ext cx="9310735" cy="5768313"/>
          </a:xfrm>
          <a:prstGeom prst="rect">
            <a:avLst/>
          </a:prstGeom>
          <a:ln w="12700">
            <a:miter lim="400000"/>
          </a:ln>
        </p:spPr>
      </p:pic>
      <p:sp>
        <p:nvSpPr>
          <p:cNvPr id="490"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金融化的特徵"/>
          <p:cNvSpPr txBox="1"/>
          <p:nvPr>
            <p:ph type="title"/>
          </p:nvPr>
        </p:nvSpPr>
        <p:spPr>
          <a:xfrm>
            <a:off x="952500" y="571500"/>
            <a:ext cx="11099800" cy="2948484"/>
          </a:xfrm>
          <a:prstGeom prst="rect">
            <a:avLst/>
          </a:prstGeom>
        </p:spPr>
        <p:txBody>
          <a:bodyPr/>
          <a:lstStyle/>
          <a:p>
            <a:pPr/>
            <a:r>
              <a:t>金融化的特徵</a:t>
            </a:r>
          </a:p>
        </p:txBody>
      </p:sp>
      <p:sp>
        <p:nvSpPr>
          <p:cNvPr id="493"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4" name="（but how?）"/>
          <p:cNvSpPr txBox="1"/>
          <p:nvPr/>
        </p:nvSpPr>
        <p:spPr>
          <a:xfrm>
            <a:off x="6717348" y="5572020"/>
            <a:ext cx="288356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4200"/>
              </a:spcBef>
              <a:defRPr sz="3600">
                <a:solidFill>
                  <a:srgbClr val="C82506"/>
                </a:solidFill>
                <a:latin typeface="Helvetica Light"/>
                <a:ea typeface="Helvetica Light"/>
                <a:cs typeface="Helvetica Light"/>
                <a:sym typeface="Helvetica Light"/>
              </a:defRPr>
            </a:lvl1pPr>
          </a:lstStyle>
          <a:p>
            <a:pPr>
              <a:defRPr>
                <a:solidFill>
                  <a:srgbClr val="000000"/>
                </a:solidFill>
              </a:defRPr>
            </a:pPr>
            <a:r>
              <a:rPr>
                <a:solidFill>
                  <a:srgbClr val="C82506"/>
                </a:solidFill>
              </a:rPr>
              <a:t>（but how?）</a:t>
            </a:r>
          </a:p>
        </p:txBody>
      </p:sp>
      <p:sp>
        <p:nvSpPr>
          <p:cNvPr id="495" name="1.積累財富的方式改變：非金融業的金融活動增加"/>
          <p:cNvSpPr txBox="1"/>
          <p:nvPr/>
        </p:nvSpPr>
        <p:spPr>
          <a:xfrm>
            <a:off x="1325006" y="3444979"/>
            <a:ext cx="1009680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4200"/>
              </a:spcBef>
              <a:defRPr sz="3600">
                <a:solidFill>
                  <a:srgbClr val="000000"/>
                </a:solidFill>
                <a:latin typeface="Helvetica Light"/>
                <a:ea typeface="Helvetica Light"/>
                <a:cs typeface="Helvetica Light"/>
                <a:sym typeface="Helvetica Light"/>
              </a:defRPr>
            </a:lvl1pPr>
          </a:lstStyle>
          <a:p>
            <a:pPr/>
            <a:r>
              <a:t>1.積累財富的方式改變：非金融業的金融活動增加</a:t>
            </a:r>
          </a:p>
        </p:txBody>
      </p:sp>
      <p:sp>
        <p:nvSpPr>
          <p:cNvPr id="496" name="2.股東價值意識抬頭：企業目的以增加股東價值為主"/>
          <p:cNvSpPr txBox="1"/>
          <p:nvPr/>
        </p:nvSpPr>
        <p:spPr>
          <a:xfrm>
            <a:off x="1365419" y="4508500"/>
            <a:ext cx="1055400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4200"/>
              </a:spcBef>
              <a:defRPr sz="3600">
                <a:solidFill>
                  <a:srgbClr val="000000"/>
                </a:solidFill>
                <a:latin typeface="Helvetica Light"/>
                <a:ea typeface="Helvetica Light"/>
                <a:cs typeface="Helvetica Light"/>
                <a:sym typeface="Helvetica Light"/>
              </a:defRPr>
            </a:lvl1pPr>
          </a:lstStyle>
          <a:p>
            <a:pPr/>
            <a:r>
              <a:t>2.股東價值意識抬頭：企業目的以增加股東價值為主</a:t>
            </a:r>
          </a:p>
        </p:txBody>
      </p:sp>
      <p:sp>
        <p:nvSpPr>
          <p:cNvPr id="497" name="3.日日金融、時時金融"/>
          <p:cNvSpPr txBox="1"/>
          <p:nvPr/>
        </p:nvSpPr>
        <p:spPr>
          <a:xfrm>
            <a:off x="1420699" y="5572020"/>
            <a:ext cx="4610405"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4200"/>
              </a:spcBef>
              <a:defRPr sz="3600">
                <a:solidFill>
                  <a:srgbClr val="000000"/>
                </a:solidFill>
                <a:latin typeface="Helvetica Light"/>
                <a:ea typeface="Helvetica Light"/>
                <a:cs typeface="Helvetica Light"/>
                <a:sym typeface="Helvetica Light"/>
              </a:defRPr>
            </a:lvl1pPr>
          </a:lstStyle>
          <a:p>
            <a:pPr/>
            <a:r>
              <a:t>3.日日金融、時時金融</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95"/>
                                        </p:tgtEl>
                                        <p:attrNameLst>
                                          <p:attrName>style.visibility</p:attrName>
                                        </p:attrNameLst>
                                      </p:cBhvr>
                                      <p:to>
                                        <p:strVal val="visible"/>
                                      </p:to>
                                    </p:set>
                                    <p:anim calcmode="lin" valueType="num">
                                      <p:cBhvr>
                                        <p:cTn id="7" dur="1000" fill="hold"/>
                                        <p:tgtEl>
                                          <p:spTgt spid="495"/>
                                        </p:tgtEl>
                                        <p:attrNameLst>
                                          <p:attrName>ppt_x</p:attrName>
                                        </p:attrNameLst>
                                      </p:cBhvr>
                                      <p:tavLst>
                                        <p:tav tm="0">
                                          <p:val>
                                            <p:strVal val="0-#ppt_w/2"/>
                                          </p:val>
                                        </p:tav>
                                        <p:tav tm="100000">
                                          <p:val>
                                            <p:strVal val="#ppt_x"/>
                                          </p:val>
                                        </p:tav>
                                      </p:tavLst>
                                    </p:anim>
                                    <p:anim calcmode="lin" valueType="num">
                                      <p:cBhvr>
                                        <p:cTn id="8" dur="1000" fill="hold"/>
                                        <p:tgtEl>
                                          <p:spTgt spid="4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496"/>
                                        </p:tgtEl>
                                        <p:attrNameLst>
                                          <p:attrName>style.visibility</p:attrName>
                                        </p:attrNameLst>
                                      </p:cBhvr>
                                      <p:to>
                                        <p:strVal val="visible"/>
                                      </p:to>
                                    </p:set>
                                    <p:anim calcmode="lin" valueType="num">
                                      <p:cBhvr>
                                        <p:cTn id="13" dur="1000" fill="hold"/>
                                        <p:tgtEl>
                                          <p:spTgt spid="496"/>
                                        </p:tgtEl>
                                        <p:attrNameLst>
                                          <p:attrName>ppt_x</p:attrName>
                                        </p:attrNameLst>
                                      </p:cBhvr>
                                      <p:tavLst>
                                        <p:tav tm="0">
                                          <p:val>
                                            <p:strVal val="0-#ppt_w/2"/>
                                          </p:val>
                                        </p:tav>
                                        <p:tav tm="100000">
                                          <p:val>
                                            <p:strVal val="#ppt_x"/>
                                          </p:val>
                                        </p:tav>
                                      </p:tavLst>
                                    </p:anim>
                                    <p:anim calcmode="lin" valueType="num">
                                      <p:cBhvr>
                                        <p:cTn id="14" dur="1000" fill="hold"/>
                                        <p:tgtEl>
                                          <p:spTgt spid="4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497"/>
                                        </p:tgtEl>
                                        <p:attrNameLst>
                                          <p:attrName>style.visibility</p:attrName>
                                        </p:attrNameLst>
                                      </p:cBhvr>
                                      <p:to>
                                        <p:strVal val="visible"/>
                                      </p:to>
                                    </p:set>
                                    <p:anim calcmode="lin" valueType="num">
                                      <p:cBhvr>
                                        <p:cTn id="19" dur="1000" fill="hold"/>
                                        <p:tgtEl>
                                          <p:spTgt spid="497"/>
                                        </p:tgtEl>
                                        <p:attrNameLst>
                                          <p:attrName>ppt_x</p:attrName>
                                        </p:attrNameLst>
                                      </p:cBhvr>
                                      <p:tavLst>
                                        <p:tav tm="0">
                                          <p:val>
                                            <p:strVal val="0-#ppt_w/2"/>
                                          </p:val>
                                        </p:tav>
                                        <p:tav tm="100000">
                                          <p:val>
                                            <p:strVal val="#ppt_x"/>
                                          </p:val>
                                        </p:tav>
                                      </p:tavLst>
                                    </p:anim>
                                    <p:anim calcmode="lin" valueType="num">
                                      <p:cBhvr>
                                        <p:cTn id="20" dur="1000" fill="hold"/>
                                        <p:tgtEl>
                                          <p:spTgt spid="49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494"/>
                                        </p:tgtEl>
                                        <p:attrNameLst>
                                          <p:attrName>style.visibility</p:attrName>
                                        </p:attrNameLst>
                                      </p:cBhvr>
                                      <p:to>
                                        <p:strVal val="visible"/>
                                      </p:to>
                                    </p:set>
                                    <p:anim calcmode="lin" valueType="num">
                                      <p:cBhvr>
                                        <p:cTn id="25" dur="1000" fill="hold"/>
                                        <p:tgtEl>
                                          <p:spTgt spid="494"/>
                                        </p:tgtEl>
                                        <p:attrNameLst>
                                          <p:attrName>ppt_x</p:attrName>
                                        </p:attrNameLst>
                                      </p:cBhvr>
                                      <p:tavLst>
                                        <p:tav tm="0">
                                          <p:val>
                                            <p:strVal val="1+#ppt_w/2"/>
                                          </p:val>
                                        </p:tav>
                                        <p:tav tm="100000">
                                          <p:val>
                                            <p:strVal val="#ppt_x"/>
                                          </p:val>
                                        </p:tav>
                                      </p:tavLst>
                                    </p:anim>
                                    <p:anim calcmode="lin" valueType="num">
                                      <p:cBhvr>
                                        <p:cTn id="26" dur="1000" fill="hold"/>
                                        <p:tgtEl>
                                          <p:spTgt spid="4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4" grpId="4"/>
      <p:bldP build="whole" bldLvl="1" animBg="1" rev="0" advAuto="0" spid="496" grpId="2"/>
      <p:bldP build="whole" bldLvl="1" animBg="1" rev="0" advAuto="0" spid="495" grpId="1"/>
      <p:bldP build="whole" bldLvl="1" animBg="1" rev="0" advAuto="0" spid="497" grpId="3"/>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金融科技…"/>
          <p:cNvSpPr txBox="1"/>
          <p:nvPr>
            <p:ph type="title"/>
          </p:nvPr>
        </p:nvSpPr>
        <p:spPr>
          <a:xfrm>
            <a:off x="952500" y="571500"/>
            <a:ext cx="11099800" cy="2948484"/>
          </a:xfrm>
          <a:prstGeom prst="rect">
            <a:avLst/>
          </a:prstGeom>
        </p:spPr>
        <p:txBody>
          <a:bodyPr/>
          <a:lstStyle/>
          <a:p>
            <a:pPr/>
            <a:r>
              <a:t>金融科技</a:t>
            </a:r>
          </a:p>
          <a:p>
            <a:pPr/>
            <a:r>
              <a:t>(</a:t>
            </a:r>
            <a:r>
              <a:rPr>
                <a:solidFill>
                  <a:srgbClr val="C82506"/>
                </a:solidFill>
              </a:rPr>
              <a:t>Fin</a:t>
            </a:r>
            <a:r>
              <a:t>ancial </a:t>
            </a:r>
            <a:r>
              <a:rPr>
                <a:solidFill>
                  <a:srgbClr val="C82506"/>
                </a:solidFill>
              </a:rPr>
              <a:t>Tech</a:t>
            </a:r>
            <a:r>
              <a:t>nology)</a:t>
            </a:r>
          </a:p>
        </p:txBody>
      </p:sp>
      <p:sp>
        <p:nvSpPr>
          <p:cNvPr id="502" name="指由技術帶來的金融創新，創造在安全與合規條件下，使金融服務具有效率性與普及性。"/>
          <p:cNvSpPr txBox="1"/>
          <p:nvPr>
            <p:ph type="body" sz="half" idx="1"/>
          </p:nvPr>
        </p:nvSpPr>
        <p:spPr>
          <a:xfrm>
            <a:off x="952500" y="3247704"/>
            <a:ext cx="11099800" cy="3258192"/>
          </a:xfrm>
          <a:prstGeom prst="rect">
            <a:avLst/>
          </a:prstGeom>
        </p:spPr>
        <p:txBody>
          <a:bodyPr/>
          <a:lstStyle/>
          <a:p>
            <a:pPr marL="0" indent="0">
              <a:buSzTx/>
              <a:buNone/>
            </a:pPr>
            <a:r>
              <a:t>指由技術帶來</a:t>
            </a:r>
            <a:r>
              <a:t>的</a:t>
            </a:r>
            <a:r>
              <a:rPr>
                <a:hlinkClick r:id="rId3" invalidUrl="" action="" tgtFrame="" tooltip="" history="1" highlightClick="0" endSnd="0"/>
              </a:rPr>
              <a:t>金融創新</a:t>
            </a:r>
            <a:r>
              <a:t>，創造在</a:t>
            </a:r>
            <a:r>
              <a:rPr b="1">
                <a:solidFill>
                  <a:srgbClr val="FF2600"/>
                </a:solidFill>
                <a:latin typeface="Helvetica"/>
                <a:ea typeface="Helvetica"/>
                <a:cs typeface="Helvetica"/>
                <a:sym typeface="Helvetica"/>
              </a:rPr>
              <a:t>安全</a:t>
            </a:r>
            <a:r>
              <a:t>與</a:t>
            </a:r>
            <a:r>
              <a:rPr b="1">
                <a:solidFill>
                  <a:srgbClr val="FF2600"/>
                </a:solidFill>
                <a:latin typeface="Helvetica"/>
                <a:ea typeface="Helvetica"/>
                <a:cs typeface="Helvetica"/>
                <a:sym typeface="Helvetica"/>
              </a:rPr>
              <a:t>合規</a:t>
            </a:r>
            <a:r>
              <a:t>條件下，使金融服務具有</a:t>
            </a:r>
            <a:r>
              <a:rPr b="1">
                <a:solidFill>
                  <a:srgbClr val="0433FF"/>
                </a:solidFill>
                <a:latin typeface="Helvetica"/>
                <a:ea typeface="Helvetica"/>
                <a:cs typeface="Helvetica"/>
                <a:sym typeface="Helvetica"/>
              </a:rPr>
              <a:t>效率性</a:t>
            </a:r>
            <a:r>
              <a:t>與</a:t>
            </a:r>
            <a:r>
              <a:rPr b="1">
                <a:solidFill>
                  <a:srgbClr val="0433FF"/>
                </a:solidFill>
                <a:latin typeface="Helvetica"/>
                <a:ea typeface="Helvetica"/>
                <a:cs typeface="Helvetica"/>
                <a:sym typeface="Helvetica"/>
              </a:rPr>
              <a:t>普及性</a:t>
            </a:r>
            <a:r>
              <a:t>。</a:t>
            </a:r>
          </a:p>
        </p:txBody>
      </p:sp>
      <p:sp>
        <p:nvSpPr>
          <p:cNvPr id="503"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4" name="Quiz"/>
          <p:cNvSpPr txBox="1"/>
          <p:nvPr/>
        </p:nvSpPr>
        <p:spPr>
          <a:xfrm rot="20580000">
            <a:off x="10067970" y="5151252"/>
            <a:ext cx="143591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i="1" sz="4800">
                <a:solidFill>
                  <a:srgbClr val="FF2600"/>
                </a:solidFill>
                <a:latin typeface="Avenir Heavy"/>
                <a:ea typeface="Avenir Heavy"/>
                <a:cs typeface="Avenir Heavy"/>
                <a:sym typeface="Avenir Heavy"/>
              </a:defRPr>
            </a:lvl1pPr>
          </a:lstStyle>
          <a:p>
            <a:pPr/>
            <a:r>
              <a:t>Quiz</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08" name="9.9.2016"/>
          <p:cNvSpPr txBox="1"/>
          <p:nvPr>
            <p:ph type="body" idx="13"/>
          </p:nvPr>
        </p:nvSpPr>
        <p:spPr>
          <a:prstGeom prst="rect">
            <a:avLst/>
          </a:prstGeom>
        </p:spPr>
        <p:txBody>
          <a:bodyPr/>
          <a:lstStyle/>
          <a:p>
            <a:pPr/>
            <a:r>
              <a:t>9.9.2016</a:t>
            </a:r>
          </a:p>
        </p:txBody>
      </p:sp>
      <p:sp>
        <p:nvSpPr>
          <p:cNvPr id="509" name="「金融科技發展推動計畫」10項措施"/>
          <p:cNvSpPr txBox="1"/>
          <p:nvPr>
            <p:ph type="title"/>
          </p:nvPr>
        </p:nvSpPr>
        <p:spPr>
          <a:prstGeom prst="rect">
            <a:avLst/>
          </a:prstGeom>
        </p:spPr>
        <p:txBody>
          <a:bodyPr/>
          <a:lstStyle>
            <a:lvl1pPr defTabSz="182880">
              <a:defRPr spc="83" sz="4160">
                <a:solidFill>
                  <a:srgbClr val="000000"/>
                </a:solidFill>
              </a:defRPr>
            </a:lvl1pPr>
          </a:lstStyle>
          <a:p>
            <a:pPr/>
            <a:r>
              <a:t>「金融科技發展推動計畫」10項措施</a:t>
            </a:r>
          </a:p>
        </p:txBody>
      </p:sp>
      <p:sp>
        <p:nvSpPr>
          <p:cNvPr id="510" name="一、擴大行動支付(Mobile Payment)之運用及創新…"/>
          <p:cNvSpPr txBox="1"/>
          <p:nvPr/>
        </p:nvSpPr>
        <p:spPr>
          <a:xfrm>
            <a:off x="1515414" y="2027079"/>
            <a:ext cx="9973972" cy="70857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40000"/>
              </a:lnSpc>
              <a:defRPr spc="48">
                <a:solidFill>
                  <a:srgbClr val="000000"/>
                </a:solidFill>
              </a:defRPr>
            </a:pPr>
            <a:r>
              <a:t>一、擴大行動支付(Mobile Payment)之運用及創新</a:t>
            </a:r>
          </a:p>
          <a:p>
            <a:pPr algn="l">
              <a:lnSpc>
                <a:spcPct val="140000"/>
              </a:lnSpc>
              <a:defRPr spc="48">
                <a:solidFill>
                  <a:srgbClr val="000000"/>
                </a:solidFill>
              </a:defRPr>
            </a:pPr>
            <a:r>
              <a:t>二、鼓勵銀行與P2P網路借貸平臺合作 </a:t>
            </a:r>
          </a:p>
          <a:p>
            <a:pPr algn="l">
              <a:lnSpc>
                <a:spcPct val="140000"/>
              </a:lnSpc>
              <a:defRPr spc="48">
                <a:solidFill>
                  <a:srgbClr val="000000"/>
                </a:solidFill>
              </a:defRPr>
            </a:pPr>
            <a:r>
              <a:t>三、促進群眾募資平台健全發展 </a:t>
            </a:r>
          </a:p>
          <a:p>
            <a:pPr algn="l">
              <a:lnSpc>
                <a:spcPct val="140000"/>
              </a:lnSpc>
              <a:defRPr spc="48">
                <a:solidFill>
                  <a:srgbClr val="000000"/>
                </a:solidFill>
              </a:defRPr>
            </a:pPr>
            <a:r>
              <a:t>四、鼓勵保險業者開發FinTech大數據應用之創新商品</a:t>
            </a:r>
          </a:p>
          <a:p>
            <a:pPr algn="l">
              <a:lnSpc>
                <a:spcPct val="140000"/>
              </a:lnSpc>
              <a:defRPr spc="48">
                <a:solidFill>
                  <a:srgbClr val="000000"/>
                </a:solidFill>
              </a:defRPr>
            </a:pPr>
            <a:r>
              <a:t>五、建置基金網路銷售平台發展智能理財服務 </a:t>
            </a:r>
          </a:p>
          <a:p>
            <a:pPr algn="l">
              <a:lnSpc>
                <a:spcPct val="140000"/>
              </a:lnSpc>
              <a:defRPr spc="48">
                <a:solidFill>
                  <a:srgbClr val="000000"/>
                </a:solidFill>
              </a:defRPr>
            </a:pPr>
            <a:r>
              <a:t>六、推動金融業積極培育金融科技人才 </a:t>
            </a:r>
          </a:p>
          <a:p>
            <a:pPr algn="l">
              <a:lnSpc>
                <a:spcPct val="140000"/>
              </a:lnSpc>
              <a:defRPr spc="48">
                <a:solidFill>
                  <a:srgbClr val="000000"/>
                </a:solidFill>
              </a:defRPr>
            </a:pPr>
            <a:r>
              <a:t>七、打造數位化帳簿劃撥作業環境 </a:t>
            </a:r>
          </a:p>
          <a:p>
            <a:pPr algn="l">
              <a:lnSpc>
                <a:spcPct val="140000"/>
              </a:lnSpc>
              <a:defRPr spc="48">
                <a:solidFill>
                  <a:srgbClr val="000000"/>
                </a:solidFill>
              </a:defRPr>
            </a:pPr>
            <a:r>
              <a:t>八、分散式帳冊(Distributed Ledger)技術之應用研發 </a:t>
            </a:r>
          </a:p>
          <a:p>
            <a:pPr algn="l">
              <a:lnSpc>
                <a:spcPct val="140000"/>
              </a:lnSpc>
              <a:defRPr spc="48">
                <a:solidFill>
                  <a:srgbClr val="000000"/>
                </a:solidFill>
              </a:defRPr>
            </a:pPr>
            <a:r>
              <a:t>九、建立金融資安資訊分享與分析中心(Financial -Information Sharing </a:t>
            </a:r>
          </a:p>
          <a:p>
            <a:pPr lvl="3" algn="l">
              <a:lnSpc>
                <a:spcPct val="140000"/>
              </a:lnSpc>
              <a:defRPr spc="48">
                <a:solidFill>
                  <a:srgbClr val="000000"/>
                </a:solidFill>
              </a:defRPr>
            </a:pPr>
            <a:r>
              <a:t>and Analysis Center, F-ISAC)</a:t>
            </a:r>
          </a:p>
          <a:p>
            <a:pPr algn="l">
              <a:lnSpc>
                <a:spcPct val="140000"/>
              </a:lnSpc>
              <a:defRPr spc="48">
                <a:solidFill>
                  <a:srgbClr val="000000"/>
                </a:solidFill>
              </a:defRPr>
            </a:pPr>
            <a:r>
              <a:t>十、打造身分識別服務中心(Authentication and Identification Service </a:t>
            </a:r>
          </a:p>
          <a:p>
            <a:pPr lvl="3" algn="l">
              <a:lnSpc>
                <a:spcPct val="140000"/>
              </a:lnSpc>
              <a:defRPr spc="48">
                <a:solidFill>
                  <a:srgbClr val="000000"/>
                </a:solidFill>
              </a:defRPr>
            </a:pPr>
            <a:r>
              <a:t>Center) </a:t>
            </a:r>
          </a:p>
        </p:txBody>
      </p:sp>
      <p:sp>
        <p:nvSpPr>
          <p:cNvPr id="511" name="幻燈片編號"/>
          <p:cNvSpPr txBox="1"/>
          <p:nvPr>
            <p:ph type="sldNum" sz="quarter" idx="2"/>
          </p:nvPr>
        </p:nvSpPr>
        <p:spPr>
          <a:xfrm>
            <a:off x="6339772" y="9231630"/>
            <a:ext cx="325258"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63" name="donec quis nunc"/>
          <p:cNvSpPr txBox="1"/>
          <p:nvPr>
            <p:ph type="body" idx="13"/>
          </p:nvPr>
        </p:nvSpPr>
        <p:spPr>
          <a:prstGeom prst="rect">
            <a:avLst/>
          </a:prstGeom>
        </p:spPr>
        <p:txBody>
          <a:bodyPr/>
          <a:lstStyle/>
          <a:p>
            <a:pPr/>
            <a:r>
              <a:t>donec quis nunc</a:t>
            </a:r>
          </a:p>
        </p:txBody>
      </p:sp>
      <p:sp>
        <p:nvSpPr>
          <p:cNvPr id="364" name="大標題"/>
          <p:cNvSpPr txBox="1"/>
          <p:nvPr>
            <p:ph type="title"/>
          </p:nvPr>
        </p:nvSpPr>
        <p:spPr>
          <a:prstGeom prst="rect">
            <a:avLst/>
          </a:prstGeom>
        </p:spPr>
        <p:txBody>
          <a:bodyPr/>
          <a:lstStyle/>
          <a:p>
            <a:pPr defTabSz="416052">
              <a:defRPr spc="72" sz="3640"/>
            </a:pPr>
          </a:p>
        </p:txBody>
      </p:sp>
      <p:sp>
        <p:nvSpPr>
          <p:cNvPr id="365" name="內文"/>
          <p:cNvSpPr txBox="1"/>
          <p:nvPr>
            <p:ph type="body" idx="1"/>
          </p:nvPr>
        </p:nvSpPr>
        <p:spPr>
          <a:prstGeom prst="rect">
            <a:avLst/>
          </a:prstGeom>
        </p:spPr>
        <p:txBody>
          <a:bodyPr/>
          <a:lstStyle/>
          <a:p>
            <a:pPr/>
          </a:p>
        </p:txBody>
      </p:sp>
      <p:sp>
        <p:nvSpPr>
          <p:cNvPr id="366" name="幻燈片編號"/>
          <p:cNvSpPr txBox="1"/>
          <p:nvPr>
            <p:ph type="sldNum" sz="quarter" idx="2"/>
          </p:nvPr>
        </p:nvSpPr>
        <p:spPr>
          <a:xfrm>
            <a:off x="6388561" y="923290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7" name="pasted-image.pdf" descr="pasted-image.pdf"/>
          <p:cNvPicPr>
            <a:picLocks noChangeAspect="1"/>
          </p:cNvPicPr>
          <p:nvPr/>
        </p:nvPicPr>
        <p:blipFill>
          <a:blip r:embed="rId2">
            <a:extLst/>
          </a:blip>
          <a:stretch>
            <a:fillRect/>
          </a:stretch>
        </p:blipFill>
        <p:spPr>
          <a:xfrm>
            <a:off x="0" y="0"/>
            <a:ext cx="13004800" cy="975360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金融科技的…"/>
          <p:cNvSpPr txBox="1"/>
          <p:nvPr>
            <p:ph type="title"/>
          </p:nvPr>
        </p:nvSpPr>
        <p:spPr>
          <a:prstGeom prst="rect">
            <a:avLst/>
          </a:prstGeom>
        </p:spPr>
        <p:txBody>
          <a:bodyPr/>
          <a:lstStyle/>
          <a:p>
            <a:pPr defTabSz="425195">
              <a:defRPr spc="193" sz="9672"/>
            </a:pPr>
            <a:r>
              <a:t>金融科技的</a:t>
            </a:r>
          </a:p>
          <a:p>
            <a:pPr defTabSz="425195">
              <a:defRPr spc="193" sz="9672"/>
            </a:pPr>
            <a:r>
              <a:t>領域與創新</a:t>
            </a:r>
          </a:p>
        </p:txBody>
      </p:sp>
      <p:sp>
        <p:nvSpPr>
          <p:cNvPr id="514" name="幻燈片編號"/>
          <p:cNvSpPr txBox="1"/>
          <p:nvPr>
            <p:ph type="sldNum" sz="quarter" idx="2"/>
          </p:nvPr>
        </p:nvSpPr>
        <p:spPr>
          <a:xfrm>
            <a:off x="6340206" y="9231630"/>
            <a:ext cx="32439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16" name="The Future of Financial Services…"/>
          <p:cNvSpPr txBox="1"/>
          <p:nvPr>
            <p:ph type="title"/>
          </p:nvPr>
        </p:nvSpPr>
        <p:spPr>
          <a:xfrm>
            <a:off x="673100" y="584200"/>
            <a:ext cx="11658600" cy="2487712"/>
          </a:xfrm>
          <a:prstGeom prst="rect">
            <a:avLst/>
          </a:prstGeom>
        </p:spPr>
        <p:txBody>
          <a:bodyPr/>
          <a:lstStyle/>
          <a:p>
            <a:pPr>
              <a:defRPr>
                <a:solidFill>
                  <a:srgbClr val="000000"/>
                </a:solidFill>
              </a:defRPr>
            </a:pPr>
            <a:r>
              <a:t>The Future of Financial Services</a:t>
            </a:r>
          </a:p>
          <a:p>
            <a:pPr>
              <a:defRPr>
                <a:solidFill>
                  <a:srgbClr val="000000"/>
                </a:solidFill>
              </a:defRPr>
            </a:pPr>
            <a:r>
              <a:t>by</a:t>
            </a:r>
          </a:p>
          <a:p>
            <a:pPr>
              <a:defRPr>
                <a:solidFill>
                  <a:srgbClr val="000000"/>
                </a:solidFill>
              </a:defRPr>
            </a:pPr>
            <a:r>
              <a:t>World Economic Forum (June 2015)</a:t>
            </a:r>
          </a:p>
        </p:txBody>
      </p:sp>
      <p:pic>
        <p:nvPicPr>
          <p:cNvPr id="517" name="pasted-image.pdf" descr="pasted-image.pdf"/>
          <p:cNvPicPr>
            <a:picLocks noChangeAspect="1"/>
          </p:cNvPicPr>
          <p:nvPr/>
        </p:nvPicPr>
        <p:blipFill>
          <a:blip r:embed="rId2">
            <a:extLst/>
          </a:blip>
          <a:stretch>
            <a:fillRect/>
          </a:stretch>
        </p:blipFill>
        <p:spPr>
          <a:xfrm>
            <a:off x="1921800" y="3205521"/>
            <a:ext cx="9161200" cy="4260641"/>
          </a:xfrm>
          <a:prstGeom prst="rect">
            <a:avLst/>
          </a:prstGeom>
          <a:ln w="12700">
            <a:miter lim="400000"/>
          </a:ln>
          <a:effectLst>
            <a:outerShdw sx="100000" sy="100000" kx="0" ky="0" algn="b" rotWithShape="0" blurRad="190500" dist="8455" dir="5400000">
              <a:srgbClr val="000000"/>
            </a:outerShdw>
          </a:effectLst>
        </p:spPr>
      </p:pic>
      <p:sp>
        <p:nvSpPr>
          <p:cNvPr id="518" name="http://www.stockfeel.com.tw/2015年世界經濟論壇－未來的金融服務/"/>
          <p:cNvSpPr txBox="1"/>
          <p:nvPr/>
        </p:nvSpPr>
        <p:spPr>
          <a:xfrm>
            <a:off x="1694637" y="8035205"/>
            <a:ext cx="9615526" cy="5286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http://www.stockfeel.com.tw/2015年世界經濟論壇－未來的金融服務/</a:t>
            </a:r>
          </a:p>
        </p:txBody>
      </p:sp>
      <p:sp>
        <p:nvSpPr>
          <p:cNvPr id="519" name="文字"/>
          <p:cNvSpPr txBox="1"/>
          <p:nvPr/>
        </p:nvSpPr>
        <p:spPr>
          <a:xfrm>
            <a:off x="6402882" y="8642350"/>
            <a:ext cx="199036"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 </a:t>
            </a:r>
          </a:p>
        </p:txBody>
      </p:sp>
      <p:sp>
        <p:nvSpPr>
          <p:cNvPr id="520" name="幻燈片編號"/>
          <p:cNvSpPr txBox="1"/>
          <p:nvPr>
            <p:ph type="sldNum" sz="quarter" idx="2"/>
          </p:nvPr>
        </p:nvSpPr>
        <p:spPr>
          <a:xfrm>
            <a:off x="6338643" y="9232900"/>
            <a:ext cx="32751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2" name="三大問題"/>
          <p:cNvSpPr txBox="1"/>
          <p:nvPr>
            <p:ph type="title"/>
          </p:nvPr>
        </p:nvSpPr>
        <p:spPr>
          <a:prstGeom prst="rect">
            <a:avLst/>
          </a:prstGeom>
        </p:spPr>
        <p:txBody>
          <a:bodyPr/>
          <a:lstStyle/>
          <a:p>
            <a:pPr/>
            <a:r>
              <a:t>三大問題</a:t>
            </a:r>
          </a:p>
        </p:txBody>
      </p:sp>
      <p:sp>
        <p:nvSpPr>
          <p:cNvPr id="523" name="• 哪些創新對既有金融業的衝擊最大？…"/>
          <p:cNvSpPr txBox="1"/>
          <p:nvPr>
            <p:ph type="body" idx="1"/>
          </p:nvPr>
        </p:nvSpPr>
        <p:spPr>
          <a:prstGeom prst="rect">
            <a:avLst/>
          </a:prstGeom>
        </p:spPr>
        <p:txBody>
          <a:bodyPr/>
          <a:lstStyle/>
          <a:p>
            <a:pPr marL="0" indent="0" defTabSz="457200">
              <a:spcBef>
                <a:spcPts val="3400"/>
              </a:spcBef>
              <a:buSzTx/>
              <a:buNone/>
              <a:defRPr spc="56" sz="2800">
                <a:solidFill>
                  <a:srgbClr val="5B5854"/>
                </a:solidFill>
                <a:latin typeface="Avenir Medium"/>
                <a:ea typeface="Avenir Medium"/>
                <a:cs typeface="Avenir Medium"/>
                <a:sym typeface="Avenir Medium"/>
              </a:defRPr>
            </a:pPr>
            <a:r>
              <a:t>	•</a:t>
            </a:r>
            <a:r>
              <a:rPr spc="72" sz="3600"/>
              <a:t>	</a:t>
            </a:r>
            <a:r>
              <a:rPr spc="72" sz="3600">
                <a:solidFill>
                  <a:srgbClr val="FF2600"/>
                </a:solidFill>
              </a:rPr>
              <a:t>哪些創新對既有金融業的衝擊最大？</a:t>
            </a:r>
            <a:endParaRPr spc="72" sz="3600">
              <a:solidFill>
                <a:srgbClr val="FF2600"/>
              </a:solidFill>
            </a:endParaRPr>
          </a:p>
          <a:p>
            <a:pPr marL="0" indent="0" defTabSz="457200">
              <a:spcBef>
                <a:spcPts val="3400"/>
              </a:spcBef>
              <a:buSzTx/>
              <a:buNone/>
              <a:defRPr spc="72">
                <a:solidFill>
                  <a:srgbClr val="5B5854"/>
                </a:solidFill>
                <a:latin typeface="Avenir Medium"/>
                <a:ea typeface="Avenir Medium"/>
                <a:cs typeface="Avenir Medium"/>
                <a:sym typeface="Avenir Medium"/>
              </a:defRPr>
            </a:pPr>
            <a:r>
              <a:t>	•	既有金融服務的基礎架構、供給方式以及消費行為將如何改變？</a:t>
            </a:r>
          </a:p>
          <a:p>
            <a:pPr marL="0" indent="0" defTabSz="457200">
              <a:spcBef>
                <a:spcPts val="3400"/>
              </a:spcBef>
              <a:buSzTx/>
              <a:buNone/>
              <a:defRPr spc="72">
                <a:solidFill>
                  <a:srgbClr val="5B5854"/>
                </a:solidFill>
                <a:latin typeface="Avenir Medium"/>
                <a:ea typeface="Avenir Medium"/>
                <a:cs typeface="Avenir Medium"/>
                <a:sym typeface="Avenir Medium"/>
              </a:defRPr>
            </a:pPr>
            <a:r>
              <a:t>	•	對客戶、金融機構以及整體金融產業來說，這些改變蘊含了什麼意義？</a:t>
            </a:r>
          </a:p>
        </p:txBody>
      </p:sp>
      <p:sp>
        <p:nvSpPr>
          <p:cNvPr id="524"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26" name="金融「六大功能」與 Fin Tech 的「十一項創新」"/>
          <p:cNvSpPr txBox="1"/>
          <p:nvPr>
            <p:ph type="title"/>
          </p:nvPr>
        </p:nvSpPr>
        <p:spPr>
          <a:xfrm>
            <a:off x="673100" y="-711200"/>
            <a:ext cx="11658600" cy="3568700"/>
          </a:xfrm>
          <a:prstGeom prst="rect">
            <a:avLst/>
          </a:prstGeom>
        </p:spPr>
        <p:txBody>
          <a:bodyPr/>
          <a:lstStyle>
            <a:lvl1pPr>
              <a:defRPr spc="215" sz="5400">
                <a:solidFill>
                  <a:srgbClr val="000000"/>
                </a:solidFill>
              </a:defRPr>
            </a:lvl1pPr>
          </a:lstStyle>
          <a:p>
            <a:pPr/>
            <a:r>
              <a:t>金融「六大功能」與 Fin Tech 的「十一項創新」</a:t>
            </a:r>
          </a:p>
        </p:txBody>
      </p:sp>
      <p:pic>
        <p:nvPicPr>
          <p:cNvPr id="527" name="pastedGraphic.pdf" descr="pastedGraphic.pdf"/>
          <p:cNvPicPr>
            <a:picLocks noChangeAspect="1"/>
          </p:cNvPicPr>
          <p:nvPr/>
        </p:nvPicPr>
        <p:blipFill>
          <a:blip r:embed="rId2">
            <a:extLst/>
          </a:blip>
          <a:stretch>
            <a:fillRect/>
          </a:stretch>
        </p:blipFill>
        <p:spPr>
          <a:xfrm>
            <a:off x="2394767" y="2208875"/>
            <a:ext cx="8215266" cy="7252625"/>
          </a:xfrm>
          <a:prstGeom prst="rect">
            <a:avLst/>
          </a:prstGeom>
          <a:ln w="12700">
            <a:miter lim="400000"/>
          </a:ln>
          <a:effectLst>
            <a:outerShdw sx="100000" sy="100000" kx="0" ky="0" algn="b" rotWithShape="0" blurRad="190500" dist="8455" dir="5400000">
              <a:srgbClr val="000000"/>
            </a:outerShdw>
          </a:effectLst>
        </p:spPr>
      </p:pic>
      <p:sp>
        <p:nvSpPr>
          <p:cNvPr id="528" name="幻燈片編號"/>
          <p:cNvSpPr txBox="1"/>
          <p:nvPr>
            <p:ph type="sldNum" sz="quarter" idx="2"/>
          </p:nvPr>
        </p:nvSpPr>
        <p:spPr>
          <a:xfrm>
            <a:off x="6331958" y="923163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9" name="Quiz"/>
          <p:cNvSpPr txBox="1"/>
          <p:nvPr/>
        </p:nvSpPr>
        <p:spPr>
          <a:xfrm rot="20580000">
            <a:off x="1566793" y="2380359"/>
            <a:ext cx="143591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i="1" sz="4800">
                <a:solidFill>
                  <a:srgbClr val="FF2600"/>
                </a:solidFill>
                <a:latin typeface="Avenir Heavy"/>
                <a:ea typeface="Avenir Heavy"/>
                <a:cs typeface="Avenir Heavy"/>
                <a:sym typeface="Avenir Heavy"/>
              </a:defRPr>
            </a:lvl1pPr>
          </a:lstStyle>
          <a:p>
            <a:pPr/>
            <a:r>
              <a:t>Quiz</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31" name="WEF 的六個關鍵發現"/>
          <p:cNvSpPr txBox="1"/>
          <p:nvPr>
            <p:ph type="title"/>
          </p:nvPr>
        </p:nvSpPr>
        <p:spPr>
          <a:xfrm>
            <a:off x="673100" y="723900"/>
            <a:ext cx="11658600" cy="1342926"/>
          </a:xfrm>
          <a:prstGeom prst="rect">
            <a:avLst/>
          </a:prstGeom>
        </p:spPr>
        <p:txBody>
          <a:bodyPr/>
          <a:lstStyle>
            <a:lvl1pPr defTabSz="429768">
              <a:lnSpc>
                <a:spcPct val="80000"/>
              </a:lnSpc>
              <a:defRPr spc="139" sz="6956">
                <a:solidFill>
                  <a:srgbClr val="000000"/>
                </a:solidFill>
              </a:defRPr>
            </a:lvl1pPr>
          </a:lstStyle>
          <a:p>
            <a:pPr/>
            <a:r>
              <a:t>WEF 的六個關鍵發現</a:t>
            </a:r>
          </a:p>
        </p:txBody>
      </p:sp>
      <p:sp>
        <p:nvSpPr>
          <p:cNvPr id="532" name="1 金融服務的創新是經過謹慎規劃且可以預測的；在目前收益最大，而又使顧客感覺不那麼方便的金融服務，將最有可能遭到FinTech的挑戰。…"/>
          <p:cNvSpPr txBox="1"/>
          <p:nvPr/>
        </p:nvSpPr>
        <p:spPr>
          <a:xfrm>
            <a:off x="673099" y="2081276"/>
            <a:ext cx="11658601" cy="71801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800">
                <a:solidFill>
                  <a:srgbClr val="666666"/>
                </a:solidFill>
                <a:latin typeface="Helvetica"/>
                <a:ea typeface="Helvetica"/>
                <a:cs typeface="Helvetica"/>
                <a:sym typeface="Helvetica"/>
              </a:defRPr>
            </a:pPr>
          </a:p>
          <a:p>
            <a:pPr algn="l">
              <a:spcBef>
                <a:spcPts val="2800"/>
              </a:spcBef>
              <a:defRPr spc="48"/>
            </a:pPr>
            <a:r>
              <a:t>	1	金融服務的創新是經過謹慎規劃且</a:t>
            </a:r>
            <a:r>
              <a:rPr>
                <a:solidFill>
                  <a:srgbClr val="FF2600"/>
                </a:solidFill>
              </a:rPr>
              <a:t>可以預測的</a:t>
            </a:r>
            <a:r>
              <a:t>；在目前收益最大，而又使顧客感覺不那麼方便的金融服務，將最有可能遭到FinTech的挑戰。</a:t>
            </a:r>
          </a:p>
          <a:p>
            <a:pPr algn="l">
              <a:spcBef>
                <a:spcPts val="2800"/>
              </a:spcBef>
              <a:defRPr spc="48"/>
            </a:pPr>
            <a:r>
              <a:t>	2	</a:t>
            </a:r>
            <a:r>
              <a:rPr>
                <a:solidFill>
                  <a:srgbClr val="FF9300"/>
                </a:solidFill>
              </a:rPr>
              <a:t>平台化</a:t>
            </a:r>
            <a:r>
              <a:t>(platform based)、</a:t>
            </a:r>
            <a:r>
              <a:rPr>
                <a:solidFill>
                  <a:srgbClr val="FF9300"/>
                </a:solidFill>
              </a:rPr>
              <a:t>數據密集</a:t>
            </a:r>
            <a:r>
              <a:t>(data intensive)和</a:t>
            </a:r>
            <a:r>
              <a:rPr>
                <a:solidFill>
                  <a:srgbClr val="FF9300"/>
                </a:solidFill>
              </a:rPr>
              <a:t>資產輕化</a:t>
            </a:r>
            <a:r>
              <a:t>(capital light)等</a:t>
            </a:r>
            <a:r>
              <a:rPr>
                <a:solidFill>
                  <a:srgbClr val="FF2600"/>
                </a:solidFill>
              </a:rPr>
              <a:t>創新模式</a:t>
            </a:r>
            <a:r>
              <a:t>，將對既有金融業產生巨大影響。</a:t>
            </a:r>
          </a:p>
          <a:p>
            <a:pPr algn="l">
              <a:spcBef>
                <a:spcPts val="2800"/>
              </a:spcBef>
              <a:defRPr spc="48"/>
            </a:pPr>
            <a:r>
              <a:t>	3	立刻會感受到這些創新衝擊的是銀行業，然而受到影響最大的預計是保險業。</a:t>
            </a:r>
          </a:p>
          <a:p>
            <a:pPr algn="l">
              <a:spcBef>
                <a:spcPts val="2800"/>
              </a:spcBef>
              <a:defRPr spc="48"/>
            </a:pPr>
            <a:r>
              <a:t>	4	既有金融業者會採取「並行策略」，一方面激進地打壓新進者，但另一方面也會利用既有資源來提供新進者需要的基礎建設和服務。</a:t>
            </a:r>
          </a:p>
          <a:p>
            <a:pPr algn="l">
              <a:spcBef>
                <a:spcPts val="2800"/>
              </a:spcBef>
              <a:defRPr spc="48"/>
            </a:pPr>
            <a:r>
              <a:t>	5	政府、既有金融業者與新進者將必須多方合作，共同釐清這些創新對於整體產業帶來的正負面風險變化。</a:t>
            </a:r>
          </a:p>
          <a:p>
            <a:pPr algn="l">
              <a:spcBef>
                <a:spcPts val="2800"/>
              </a:spcBef>
              <a:defRPr spc="48"/>
            </a:pPr>
            <a:r>
              <a:t>	6	破壞式創新不會是一時的，這些不間斷的創新力量將會改變消費者的行為、迫使企業的商業模式和金融業的長期結構做出調整。</a:t>
            </a:r>
          </a:p>
        </p:txBody>
      </p:sp>
      <p:sp>
        <p:nvSpPr>
          <p:cNvPr id="533" name="幻燈片編號"/>
          <p:cNvSpPr txBox="1"/>
          <p:nvPr>
            <p:ph type="sldNum" sz="quarter" idx="2"/>
          </p:nvPr>
        </p:nvSpPr>
        <p:spPr>
          <a:xfrm>
            <a:off x="6339425" y="9231630"/>
            <a:ext cx="325952"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4" name="Quiz"/>
          <p:cNvSpPr txBox="1"/>
          <p:nvPr/>
        </p:nvSpPr>
        <p:spPr>
          <a:xfrm rot="20580000">
            <a:off x="171921" y="3379388"/>
            <a:ext cx="143591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i="1" sz="4800">
                <a:solidFill>
                  <a:srgbClr val="FF2600"/>
                </a:solidFill>
                <a:latin typeface="Avenir Heavy"/>
                <a:ea typeface="Avenir Heavy"/>
                <a:cs typeface="Avenir Heavy"/>
                <a:sym typeface="Avenir Heavy"/>
              </a:defRPr>
            </a:lvl1pPr>
          </a:lstStyle>
          <a:p>
            <a:pPr/>
            <a:r>
              <a:t>Quiz</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536" name="Screen Shot 2016-03-27 at 6.01.37 AM.png" descr="Screen Shot 2016-03-27 at 6.01.37 AM.png"/>
          <p:cNvPicPr>
            <a:picLocks noChangeAspect="1"/>
          </p:cNvPicPr>
          <p:nvPr/>
        </p:nvPicPr>
        <p:blipFill>
          <a:blip r:embed="rId2">
            <a:extLst/>
          </a:blip>
          <a:stretch>
            <a:fillRect/>
          </a:stretch>
        </p:blipFill>
        <p:spPr>
          <a:xfrm>
            <a:off x="362637" y="585885"/>
            <a:ext cx="12279526" cy="3957740"/>
          </a:xfrm>
          <a:prstGeom prst="rect">
            <a:avLst/>
          </a:prstGeom>
          <a:ln w="12700">
            <a:miter lim="400000"/>
          </a:ln>
          <a:effectLst>
            <a:outerShdw sx="100000" sy="100000" kx="0" ky="0" algn="b" rotWithShape="0" blurRad="190500" dist="8455" dir="5400000">
              <a:srgbClr val="000000"/>
            </a:outerShdw>
          </a:effectLst>
        </p:spPr>
      </p:pic>
      <p:pic>
        <p:nvPicPr>
          <p:cNvPr id="537" name="pasted-image.tiff" descr="pasted-image.tiff"/>
          <p:cNvPicPr>
            <a:picLocks noChangeAspect="1"/>
          </p:cNvPicPr>
          <p:nvPr/>
        </p:nvPicPr>
        <p:blipFill>
          <a:blip r:embed="rId3">
            <a:extLst/>
          </a:blip>
          <a:stretch>
            <a:fillRect/>
          </a:stretch>
        </p:blipFill>
        <p:spPr>
          <a:xfrm>
            <a:off x="404717" y="6769179"/>
            <a:ext cx="3848101" cy="2108201"/>
          </a:xfrm>
          <a:prstGeom prst="rect">
            <a:avLst/>
          </a:prstGeom>
          <a:ln w="12700">
            <a:miter lim="400000"/>
          </a:ln>
          <a:effectLst>
            <a:outerShdw sx="100000" sy="100000" kx="0" ky="0" algn="b" rotWithShape="0" blurRad="190500" dist="8455" dir="5400000">
              <a:srgbClr val="000000"/>
            </a:outerShdw>
          </a:effectLst>
        </p:spPr>
      </p:pic>
      <p:pic>
        <p:nvPicPr>
          <p:cNvPr id="538" name="pasted-image.tiff" descr="pasted-image.tiff"/>
          <p:cNvPicPr>
            <a:picLocks noChangeAspect="1"/>
          </p:cNvPicPr>
          <p:nvPr/>
        </p:nvPicPr>
        <p:blipFill>
          <a:blip r:embed="rId4">
            <a:extLst/>
          </a:blip>
          <a:stretch>
            <a:fillRect/>
          </a:stretch>
        </p:blipFill>
        <p:spPr>
          <a:xfrm>
            <a:off x="9425011" y="6729401"/>
            <a:ext cx="2923463" cy="2187757"/>
          </a:xfrm>
          <a:prstGeom prst="rect">
            <a:avLst/>
          </a:prstGeom>
          <a:ln w="12700">
            <a:miter lim="400000"/>
          </a:ln>
          <a:effectLst>
            <a:outerShdw sx="100000" sy="100000" kx="0" ky="0" algn="b" rotWithShape="0" blurRad="190500" dist="8455" dir="5400000">
              <a:srgbClr val="000000"/>
            </a:outerShdw>
          </a:effectLst>
        </p:spPr>
      </p:pic>
      <p:pic>
        <p:nvPicPr>
          <p:cNvPr id="539" name="pasted-image.pdf" descr="pasted-image.pdf"/>
          <p:cNvPicPr>
            <a:picLocks noChangeAspect="1"/>
          </p:cNvPicPr>
          <p:nvPr/>
        </p:nvPicPr>
        <p:blipFill>
          <a:blip r:embed="rId5">
            <a:extLst/>
          </a:blip>
          <a:stretch>
            <a:fillRect/>
          </a:stretch>
        </p:blipFill>
        <p:spPr>
          <a:xfrm>
            <a:off x="4894242" y="6729401"/>
            <a:ext cx="3889345" cy="2187757"/>
          </a:xfrm>
          <a:prstGeom prst="rect">
            <a:avLst/>
          </a:prstGeom>
          <a:ln w="12700">
            <a:miter lim="400000"/>
          </a:ln>
          <a:effectLst>
            <a:outerShdw sx="100000" sy="100000" kx="0" ky="0" algn="b" rotWithShape="0" blurRad="190500" dist="8455" dir="5400000">
              <a:srgbClr val="000000"/>
            </a:outerShdw>
          </a:effectLst>
        </p:spPr>
      </p:pic>
      <p:sp>
        <p:nvSpPr>
          <p:cNvPr id="540" name="幻燈片編號"/>
          <p:cNvSpPr txBox="1"/>
          <p:nvPr>
            <p:ph type="sldNum" sz="quarter" idx="2"/>
          </p:nvPr>
        </p:nvSpPr>
        <p:spPr>
          <a:xfrm>
            <a:off x="6331958" y="923163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1" name="https://www.stockfeel.com.tw/量身訂做的行動支付平台-stripe/"/>
          <p:cNvSpPr txBox="1"/>
          <p:nvPr/>
        </p:nvSpPr>
        <p:spPr>
          <a:xfrm>
            <a:off x="2468997" y="5099334"/>
            <a:ext cx="8739836" cy="52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6" invalidUrl="" action="" tgtFrame="" tooltip="" history="1" highlightClick="0" endSnd="0"/>
              </a:defRPr>
            </a:lvl1pPr>
          </a:lstStyle>
          <a:p>
            <a:pPr>
              <a:defRPr u="none"/>
            </a:pPr>
            <a:r>
              <a:rPr u="sng">
                <a:hlinkClick r:id="rId6" invalidUrl="" action="" tgtFrame="" tooltip="" history="1" highlightClick="0" endSnd="0"/>
              </a:rPr>
              <a:t>https://www.stockfeel.com.tw/量身訂做的行動支付平台-stripe/</a:t>
            </a:r>
          </a:p>
        </p:txBody>
      </p:sp>
      <p:sp>
        <p:nvSpPr>
          <p:cNvPr id="542" name="https://www.stockfeel.com.tw/打造自己專屬的比特幣銀行─fintech公司blockchain-info/"/>
          <p:cNvSpPr txBox="1"/>
          <p:nvPr/>
        </p:nvSpPr>
        <p:spPr>
          <a:xfrm>
            <a:off x="452424" y="5695394"/>
            <a:ext cx="12099952" cy="5286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7" invalidUrl="" action="" tgtFrame="" tooltip="" history="1" highlightClick="0" endSnd="0"/>
              </a:defRPr>
            </a:lvl1pPr>
          </a:lstStyle>
          <a:p>
            <a:pPr>
              <a:defRPr u="none"/>
            </a:pPr>
            <a:r>
              <a:rPr u="sng">
                <a:hlinkClick r:id="rId7" invalidUrl="" action="" tgtFrame="" tooltip="" history="1" highlightClick="0" endSnd="0"/>
              </a:rPr>
              <a:t>https://www.stockfeel.com.tw/打造自己專屬的比特幣銀行─fintech公司blockchain-info/</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544" name="Screen Shot 2016-03-27 at 6.53.39 AM.png" descr="Screen Shot 2016-03-27 at 6.53.39 AM.png"/>
          <p:cNvPicPr>
            <a:picLocks noChangeAspect="1"/>
          </p:cNvPicPr>
          <p:nvPr/>
        </p:nvPicPr>
        <p:blipFill>
          <a:blip r:embed="rId2">
            <a:extLst/>
          </a:blip>
          <a:stretch>
            <a:fillRect/>
          </a:stretch>
        </p:blipFill>
        <p:spPr>
          <a:xfrm>
            <a:off x="0" y="666330"/>
            <a:ext cx="13004800" cy="4356939"/>
          </a:xfrm>
          <a:prstGeom prst="rect">
            <a:avLst/>
          </a:prstGeom>
          <a:ln w="12700">
            <a:miter lim="400000"/>
          </a:ln>
          <a:effectLst>
            <a:outerShdw sx="100000" sy="100000" kx="0" ky="0" algn="b" rotWithShape="0" blurRad="190500" dist="8455" dir="5400000">
              <a:srgbClr val="000000"/>
            </a:outerShdw>
          </a:effectLst>
        </p:spPr>
      </p:pic>
      <p:pic>
        <p:nvPicPr>
          <p:cNvPr id="545" name="pasted-image.tiff" descr="pasted-image.tiff"/>
          <p:cNvPicPr>
            <a:picLocks noChangeAspect="1"/>
          </p:cNvPicPr>
          <p:nvPr/>
        </p:nvPicPr>
        <p:blipFill>
          <a:blip r:embed="rId3">
            <a:extLst/>
          </a:blip>
          <a:stretch>
            <a:fillRect/>
          </a:stretch>
        </p:blipFill>
        <p:spPr>
          <a:xfrm>
            <a:off x="2186959" y="5442291"/>
            <a:ext cx="3202733" cy="3202733"/>
          </a:xfrm>
          <a:prstGeom prst="rect">
            <a:avLst/>
          </a:prstGeom>
          <a:ln w="12700">
            <a:miter lim="400000"/>
          </a:ln>
          <a:effectLst>
            <a:outerShdw sx="100000" sy="100000" kx="0" ky="0" algn="b" rotWithShape="0" blurRad="190500" dist="8455" dir="5400000">
              <a:srgbClr val="000000"/>
            </a:outerShdw>
          </a:effectLst>
        </p:spPr>
      </p:pic>
      <p:pic>
        <p:nvPicPr>
          <p:cNvPr id="546" name="pasted-image.tiff" descr="pasted-image.tiff"/>
          <p:cNvPicPr>
            <a:picLocks noChangeAspect="1"/>
          </p:cNvPicPr>
          <p:nvPr/>
        </p:nvPicPr>
        <p:blipFill>
          <a:blip r:embed="rId4">
            <a:extLst/>
          </a:blip>
          <a:stretch>
            <a:fillRect/>
          </a:stretch>
        </p:blipFill>
        <p:spPr>
          <a:xfrm>
            <a:off x="7353994" y="6110207"/>
            <a:ext cx="4343401" cy="1866901"/>
          </a:xfrm>
          <a:prstGeom prst="rect">
            <a:avLst/>
          </a:prstGeom>
          <a:ln w="12700">
            <a:miter lim="400000"/>
          </a:ln>
          <a:effectLst>
            <a:outerShdw sx="100000" sy="100000" kx="0" ky="0" algn="b" rotWithShape="0" blurRad="190500" dist="8455" dir="5400000">
              <a:srgbClr val="000000"/>
            </a:outerShdw>
          </a:effectLst>
        </p:spPr>
      </p:pic>
      <p:sp>
        <p:nvSpPr>
          <p:cNvPr id="547" name="幻燈片編號"/>
          <p:cNvSpPr txBox="1"/>
          <p:nvPr>
            <p:ph type="sldNum" sz="quarter" idx="2"/>
          </p:nvPr>
        </p:nvSpPr>
        <p:spPr>
          <a:xfrm>
            <a:off x="6331958" y="923163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549" name="Screen Shot 2016-03-27 at 6.54.00 AM.png" descr="Screen Shot 2016-03-27 at 6.54.00 AM.png"/>
          <p:cNvPicPr>
            <a:picLocks noChangeAspect="1"/>
          </p:cNvPicPr>
          <p:nvPr/>
        </p:nvPicPr>
        <p:blipFill>
          <a:blip r:embed="rId2">
            <a:extLst/>
          </a:blip>
          <a:stretch>
            <a:fillRect/>
          </a:stretch>
        </p:blipFill>
        <p:spPr>
          <a:xfrm>
            <a:off x="0" y="738805"/>
            <a:ext cx="13004800" cy="4186590"/>
          </a:xfrm>
          <a:prstGeom prst="rect">
            <a:avLst/>
          </a:prstGeom>
          <a:ln w="12700">
            <a:miter lim="400000"/>
          </a:ln>
          <a:effectLst>
            <a:outerShdw sx="100000" sy="100000" kx="0" ky="0" algn="b" rotWithShape="0" blurRad="190500" dist="8455" dir="5400000">
              <a:srgbClr val="000000"/>
            </a:outerShdw>
          </a:effectLst>
        </p:spPr>
      </p:pic>
      <p:sp>
        <p:nvSpPr>
          <p:cNvPr id="550" name="Social Finance"/>
          <p:cNvSpPr txBox="1"/>
          <p:nvPr/>
        </p:nvSpPr>
        <p:spPr>
          <a:xfrm>
            <a:off x="2512009" y="8200116"/>
            <a:ext cx="2062582" cy="528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Social Finance</a:t>
            </a:r>
          </a:p>
        </p:txBody>
      </p:sp>
      <p:sp>
        <p:nvSpPr>
          <p:cNvPr id="551" name="https://www.lendingclub.com">
            <a:hlinkClick r:id="rId4" invalidUrl="" action="" tgtFrame="" tooltip="" history="1" highlightClick="0" endSnd="0"/>
          </p:cNvPr>
          <p:cNvSpPr txBox="1"/>
          <p:nvPr/>
        </p:nvSpPr>
        <p:spPr>
          <a:xfrm>
            <a:off x="7783950" y="8203926"/>
            <a:ext cx="419008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https://www.lendingclub.com</a:t>
            </a:r>
          </a:p>
        </p:txBody>
      </p:sp>
      <p:pic>
        <p:nvPicPr>
          <p:cNvPr id="552" name="pasted-image.tiff" descr="pasted-image.tiff"/>
          <p:cNvPicPr>
            <a:picLocks noChangeAspect="1"/>
          </p:cNvPicPr>
          <p:nvPr/>
        </p:nvPicPr>
        <p:blipFill>
          <a:blip r:embed="rId5">
            <a:extLst/>
          </a:blip>
          <a:stretch>
            <a:fillRect/>
          </a:stretch>
        </p:blipFill>
        <p:spPr>
          <a:xfrm>
            <a:off x="6963978" y="5861650"/>
            <a:ext cx="5453039" cy="1734301"/>
          </a:xfrm>
          <a:prstGeom prst="rect">
            <a:avLst/>
          </a:prstGeom>
          <a:ln w="12700">
            <a:miter lim="400000"/>
          </a:ln>
          <a:effectLst>
            <a:outerShdw sx="100000" sy="100000" kx="0" ky="0" algn="b" rotWithShape="0" blurRad="190500" dist="8455" dir="5400000">
              <a:srgbClr val="000000"/>
            </a:outerShdw>
          </a:effectLst>
        </p:spPr>
      </p:pic>
      <p:sp>
        <p:nvSpPr>
          <p:cNvPr id="553" name="幻燈片編號"/>
          <p:cNvSpPr txBox="1"/>
          <p:nvPr>
            <p:ph type="sldNum" sz="quarter" idx="2"/>
          </p:nvPr>
        </p:nvSpPr>
        <p:spPr>
          <a:xfrm>
            <a:off x="6332566" y="9231630"/>
            <a:ext cx="33967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4" name="pasted-image.tiff" descr="pasted-image.tiff"/>
          <p:cNvPicPr>
            <a:picLocks noChangeAspect="1"/>
          </p:cNvPicPr>
          <p:nvPr/>
        </p:nvPicPr>
        <p:blipFill>
          <a:blip r:embed="rId6">
            <a:extLst/>
          </a:blip>
          <a:stretch>
            <a:fillRect/>
          </a:stretch>
        </p:blipFill>
        <p:spPr>
          <a:xfrm>
            <a:off x="1397000" y="5861650"/>
            <a:ext cx="4292601" cy="18923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556" name="Screen Shot 2016-03-27 at 6.54.14 AM.png" descr="Screen Shot 2016-03-27 at 6.54.14 AM.png"/>
          <p:cNvPicPr>
            <a:picLocks noChangeAspect="1"/>
          </p:cNvPicPr>
          <p:nvPr/>
        </p:nvPicPr>
        <p:blipFill>
          <a:blip r:embed="rId2">
            <a:extLst/>
          </a:blip>
          <a:stretch>
            <a:fillRect/>
          </a:stretch>
        </p:blipFill>
        <p:spPr>
          <a:xfrm>
            <a:off x="0" y="1427044"/>
            <a:ext cx="13004800" cy="2886312"/>
          </a:xfrm>
          <a:prstGeom prst="rect">
            <a:avLst/>
          </a:prstGeom>
          <a:ln w="12700">
            <a:miter lim="400000"/>
          </a:ln>
          <a:effectLst>
            <a:outerShdw sx="100000" sy="100000" kx="0" ky="0" algn="b" rotWithShape="0" blurRad="190500" dist="8455" dir="5400000">
              <a:srgbClr val="000000"/>
            </a:outerShdw>
          </a:effectLst>
        </p:spPr>
      </p:pic>
      <p:pic>
        <p:nvPicPr>
          <p:cNvPr id="557" name="pasted-image.tiff" descr="pasted-image.tiff"/>
          <p:cNvPicPr>
            <a:picLocks noChangeAspect="1"/>
          </p:cNvPicPr>
          <p:nvPr/>
        </p:nvPicPr>
        <p:blipFill>
          <a:blip r:embed="rId3">
            <a:extLst/>
          </a:blip>
          <a:stretch>
            <a:fillRect/>
          </a:stretch>
        </p:blipFill>
        <p:spPr>
          <a:xfrm>
            <a:off x="2013346" y="6102746"/>
            <a:ext cx="3695701" cy="2197101"/>
          </a:xfrm>
          <a:prstGeom prst="rect">
            <a:avLst/>
          </a:prstGeom>
          <a:ln w="12700">
            <a:miter lim="400000"/>
          </a:ln>
          <a:effectLst>
            <a:outerShdw sx="100000" sy="100000" kx="0" ky="0" algn="b" rotWithShape="0" blurRad="190500" dist="8455" dir="5400000">
              <a:srgbClr val="000000"/>
            </a:outerShdw>
          </a:effectLst>
        </p:spPr>
      </p:pic>
      <p:pic>
        <p:nvPicPr>
          <p:cNvPr id="558" name="pasted-image.tiff" descr="pasted-image.tiff"/>
          <p:cNvPicPr>
            <a:picLocks noChangeAspect="1"/>
          </p:cNvPicPr>
          <p:nvPr/>
        </p:nvPicPr>
        <p:blipFill>
          <a:blip r:embed="rId4">
            <a:extLst/>
          </a:blip>
          <a:stretch>
            <a:fillRect/>
          </a:stretch>
        </p:blipFill>
        <p:spPr>
          <a:xfrm>
            <a:off x="7626399" y="6267846"/>
            <a:ext cx="4356101" cy="1866901"/>
          </a:xfrm>
          <a:prstGeom prst="rect">
            <a:avLst/>
          </a:prstGeom>
          <a:ln w="12700">
            <a:miter lim="400000"/>
          </a:ln>
          <a:effectLst>
            <a:outerShdw sx="100000" sy="100000" kx="0" ky="0" algn="b" rotWithShape="0" blurRad="190500" dist="8455" dir="5400000">
              <a:srgbClr val="000000"/>
            </a:outerShdw>
          </a:effectLst>
        </p:spPr>
      </p:pic>
      <p:sp>
        <p:nvSpPr>
          <p:cNvPr id="559" name="幻燈片編號"/>
          <p:cNvSpPr txBox="1"/>
          <p:nvPr>
            <p:ph type="sldNum" sz="quarter" idx="2"/>
          </p:nvPr>
        </p:nvSpPr>
        <p:spPr>
          <a:xfrm>
            <a:off x="6331958" y="923163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0" name="https://www.stockfeel.com.tw/群眾募資─向全世界兜售你的新點子吧！/"/>
          <p:cNvSpPr txBox="1"/>
          <p:nvPr/>
        </p:nvSpPr>
        <p:spPr>
          <a:xfrm>
            <a:off x="1508709" y="5030251"/>
            <a:ext cx="9987382" cy="52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rPr u="sng">
                <a:hlinkClick r:id="rId5" invalidUrl="" action="" tgtFrame="" tooltip="" history="1" highlightClick="0" endSnd="0"/>
              </a:rPr>
              <a:t>https://www.stockfeel.com.tw/群眾募資─向全世界兜售你的新點子吧</a:t>
            </a:r>
            <a:r>
              <a: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562" name="Screen Shot 2016-03-27 at 6.54.26 AM.png" descr="Screen Shot 2016-03-27 at 6.54.26 AM.png"/>
          <p:cNvPicPr>
            <a:picLocks noChangeAspect="1"/>
          </p:cNvPicPr>
          <p:nvPr/>
        </p:nvPicPr>
        <p:blipFill>
          <a:blip r:embed="rId2">
            <a:extLst/>
          </a:blip>
          <a:stretch>
            <a:fillRect/>
          </a:stretch>
        </p:blipFill>
        <p:spPr>
          <a:xfrm>
            <a:off x="0" y="944033"/>
            <a:ext cx="13004800" cy="4334934"/>
          </a:xfrm>
          <a:prstGeom prst="rect">
            <a:avLst/>
          </a:prstGeom>
          <a:ln w="12700">
            <a:miter lim="400000"/>
          </a:ln>
          <a:effectLst>
            <a:outerShdw sx="100000" sy="100000" kx="0" ky="0" algn="b" rotWithShape="0" blurRad="190500" dist="8455" dir="5400000">
              <a:srgbClr val="000000"/>
            </a:outerShdw>
          </a:effectLst>
        </p:spPr>
      </p:pic>
      <p:pic>
        <p:nvPicPr>
          <p:cNvPr id="563" name="pasted-image.pdf" descr="pasted-image.pdf"/>
          <p:cNvPicPr>
            <a:picLocks noChangeAspect="1"/>
          </p:cNvPicPr>
          <p:nvPr/>
        </p:nvPicPr>
        <p:blipFill>
          <a:blip r:embed="rId3">
            <a:extLst/>
          </a:blip>
          <a:stretch>
            <a:fillRect/>
          </a:stretch>
        </p:blipFill>
        <p:spPr>
          <a:xfrm>
            <a:off x="1628749" y="6533293"/>
            <a:ext cx="4399472" cy="2474703"/>
          </a:xfrm>
          <a:prstGeom prst="rect">
            <a:avLst/>
          </a:prstGeom>
          <a:ln w="12700">
            <a:miter lim="400000"/>
          </a:ln>
          <a:effectLst>
            <a:outerShdw sx="100000" sy="100000" kx="0" ky="0" algn="b" rotWithShape="0" blurRad="190500" dist="8455" dir="5400000">
              <a:srgbClr val="000000"/>
            </a:outerShdw>
          </a:effectLst>
        </p:spPr>
      </p:pic>
      <p:pic>
        <p:nvPicPr>
          <p:cNvPr id="564" name="pasted-image.tiff" descr="pasted-image.tiff"/>
          <p:cNvPicPr>
            <a:picLocks noChangeAspect="1"/>
          </p:cNvPicPr>
          <p:nvPr/>
        </p:nvPicPr>
        <p:blipFill>
          <a:blip r:embed="rId4">
            <a:extLst/>
          </a:blip>
          <a:stretch>
            <a:fillRect/>
          </a:stretch>
        </p:blipFill>
        <p:spPr>
          <a:xfrm>
            <a:off x="7757853" y="6579579"/>
            <a:ext cx="4746618" cy="2382132"/>
          </a:xfrm>
          <a:prstGeom prst="rect">
            <a:avLst/>
          </a:prstGeom>
          <a:ln w="12700">
            <a:miter lim="400000"/>
          </a:ln>
          <a:effectLst>
            <a:outerShdw sx="100000" sy="100000" kx="0" ky="0" algn="b" rotWithShape="0" blurRad="190500" dist="8455" dir="5400000">
              <a:srgbClr val="000000"/>
            </a:outerShdw>
          </a:effectLst>
        </p:spPr>
      </p:pic>
      <p:sp>
        <p:nvSpPr>
          <p:cNvPr id="565" name="http://www.stockfeel.com.tw/全球領先的python演算法交易平台─quantopian/"/>
          <p:cNvSpPr txBox="1"/>
          <p:nvPr/>
        </p:nvSpPr>
        <p:spPr>
          <a:xfrm>
            <a:off x="1705559" y="5668922"/>
            <a:ext cx="10863682" cy="5286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http://www.stockfeel.com.tw/全球領先的python演算法交易平台─quantopian/</a:t>
            </a:r>
          </a:p>
        </p:txBody>
      </p:sp>
      <p:sp>
        <p:nvSpPr>
          <p:cNvPr id="566" name="幻燈片編號"/>
          <p:cNvSpPr txBox="1"/>
          <p:nvPr>
            <p:ph type="sldNum" sz="quarter" idx="2"/>
          </p:nvPr>
        </p:nvSpPr>
        <p:spPr>
          <a:xfrm>
            <a:off x="6331958" y="923163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69" name="你知道嗎？"/>
          <p:cNvSpPr txBox="1"/>
          <p:nvPr>
            <p:ph type="title"/>
          </p:nvPr>
        </p:nvSpPr>
        <p:spPr>
          <a:prstGeom prst="rect">
            <a:avLst/>
          </a:prstGeom>
        </p:spPr>
        <p:txBody>
          <a:bodyPr/>
          <a:lstStyle/>
          <a:p>
            <a:pPr/>
            <a:r>
              <a:t>你知道嗎？</a:t>
            </a:r>
          </a:p>
        </p:txBody>
      </p:sp>
      <p:sp>
        <p:nvSpPr>
          <p:cNvPr id="370" name="JPMorgan CEO 表示，去年約投資六億在新興金融，並相信這些技術在未來企業經營策略上至極重要。…"/>
          <p:cNvSpPr txBox="1"/>
          <p:nvPr>
            <p:ph type="body" idx="1"/>
          </p:nvPr>
        </p:nvSpPr>
        <p:spPr>
          <a:prstGeom prst="rect">
            <a:avLst/>
          </a:prstGeom>
        </p:spPr>
        <p:txBody>
          <a:bodyPr/>
          <a:lstStyle/>
          <a:p>
            <a:pPr marL="342264" indent="-342264" defTabSz="449833">
              <a:spcBef>
                <a:spcPts val="3200"/>
              </a:spcBef>
              <a:defRPr sz="2772"/>
            </a:pPr>
            <a:r>
              <a:t>JPMorgan CEO 表示，去年約投資六億在新興金融，並相信這些技術在未來企業經營策略上至極重要。</a:t>
            </a:r>
          </a:p>
          <a:p>
            <a:pPr marL="342264" indent="-342264" defTabSz="449833">
              <a:spcBef>
                <a:spcPts val="3200"/>
              </a:spcBef>
              <a:defRPr sz="2772"/>
            </a:pPr>
            <a:r>
              <a:t>許多銀行已開始投入自動化投資的領域中自己發展相關技術，如高盛、美銀，或者如Citi直接投資最大的機器人理財公司 Betterment.</a:t>
            </a:r>
          </a:p>
          <a:p>
            <a:pPr marL="342264" indent="-342264" defTabSz="449833">
              <a:spcBef>
                <a:spcPts val="3200"/>
              </a:spcBef>
              <a:defRPr sz="2772"/>
            </a:pPr>
            <a:r>
              <a:t>矽谷創業家、人工智慧趨勢觀察家馬丁.福 特(Martin Ford)在「被科技威脅的未來」中說明，最可能受到科技發展 威脅的是「可預測性(predictable)」的工作。即如果你的工作事務都能被記錄， 別人又能按照你的紀錄學會做同樣的事務的話，那麼就很容易遭機器人取代。現在的電腦科技會自己 學習、決策，不停進步，製造業、服務業、金融業或醫療產業 都會受到衝擊。 </a:t>
            </a:r>
            <a:endParaRPr>
              <a:latin typeface="Helvetica"/>
              <a:ea typeface="Helvetica"/>
              <a:cs typeface="Helvetica"/>
              <a:sym typeface="Helvetica"/>
            </a:endParaR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568" name="Screen Shot 2016-03-27 at 6.54.36 AM.png" descr="Screen Shot 2016-03-27 at 6.54.36 AM.png"/>
          <p:cNvPicPr>
            <a:picLocks noChangeAspect="1"/>
          </p:cNvPicPr>
          <p:nvPr/>
        </p:nvPicPr>
        <p:blipFill>
          <a:blip r:embed="rId2">
            <a:extLst/>
          </a:blip>
          <a:stretch>
            <a:fillRect/>
          </a:stretch>
        </p:blipFill>
        <p:spPr>
          <a:xfrm>
            <a:off x="0" y="712906"/>
            <a:ext cx="13004800" cy="4771788"/>
          </a:xfrm>
          <a:prstGeom prst="rect">
            <a:avLst/>
          </a:prstGeom>
          <a:ln w="12700">
            <a:miter lim="400000"/>
          </a:ln>
          <a:effectLst>
            <a:outerShdw sx="100000" sy="100000" kx="0" ky="0" algn="b" rotWithShape="0" blurRad="190500" dist="8455" dir="5400000">
              <a:srgbClr val="000000"/>
            </a:outerShdw>
          </a:effectLst>
        </p:spPr>
      </p:pic>
      <p:pic>
        <p:nvPicPr>
          <p:cNvPr id="569" name="pasted-image.pdf" descr="pasted-image.pdf"/>
          <p:cNvPicPr>
            <a:picLocks noChangeAspect="1"/>
          </p:cNvPicPr>
          <p:nvPr/>
        </p:nvPicPr>
        <p:blipFill>
          <a:blip r:embed="rId3">
            <a:extLst/>
          </a:blip>
          <a:stretch>
            <a:fillRect/>
          </a:stretch>
        </p:blipFill>
        <p:spPr>
          <a:xfrm>
            <a:off x="1700218" y="7050997"/>
            <a:ext cx="4370270" cy="2458278"/>
          </a:xfrm>
          <a:prstGeom prst="rect">
            <a:avLst/>
          </a:prstGeom>
          <a:ln w="12700">
            <a:miter lim="400000"/>
          </a:ln>
          <a:effectLst>
            <a:outerShdw sx="100000" sy="100000" kx="0" ky="0" algn="b" rotWithShape="0" blurRad="190500" dist="8455" dir="5400000">
              <a:srgbClr val="000000"/>
            </a:outerShdw>
          </a:effectLst>
        </p:spPr>
      </p:pic>
      <p:pic>
        <p:nvPicPr>
          <p:cNvPr id="570" name="pasted-image.pdf" descr="pasted-image.pdf"/>
          <p:cNvPicPr>
            <a:picLocks noChangeAspect="1"/>
          </p:cNvPicPr>
          <p:nvPr/>
        </p:nvPicPr>
        <p:blipFill>
          <a:blip r:embed="rId4">
            <a:extLst/>
          </a:blip>
          <a:stretch>
            <a:fillRect/>
          </a:stretch>
        </p:blipFill>
        <p:spPr>
          <a:xfrm>
            <a:off x="7416238" y="7050997"/>
            <a:ext cx="4370271" cy="2458278"/>
          </a:xfrm>
          <a:prstGeom prst="rect">
            <a:avLst/>
          </a:prstGeom>
          <a:ln w="12700">
            <a:miter lim="400000"/>
          </a:ln>
          <a:effectLst>
            <a:outerShdw sx="100000" sy="100000" kx="0" ky="0" algn="b" rotWithShape="0" blurRad="190500" dist="8455" dir="5400000">
              <a:srgbClr val="000000"/>
            </a:outerShdw>
          </a:effectLst>
        </p:spPr>
      </p:pic>
      <p:sp>
        <p:nvSpPr>
          <p:cNvPr id="571" name="http://www.stockfeel.com.tw/債券市場的催化劑─fintech新創公司algomi/"/>
          <p:cNvSpPr txBox="1"/>
          <p:nvPr/>
        </p:nvSpPr>
        <p:spPr>
          <a:xfrm>
            <a:off x="1401266" y="5797945"/>
            <a:ext cx="10202267" cy="5286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http://www.stockfeel.com.tw/債券市場的催化劑─fintech新創公司algomi/</a:t>
            </a:r>
          </a:p>
        </p:txBody>
      </p:sp>
      <p:sp>
        <p:nvSpPr>
          <p:cNvPr id="572" name="https://www.stockfeel.com.tw/利用群眾力量打敗華爾街分析師-estimize/"/>
          <p:cNvSpPr txBox="1"/>
          <p:nvPr/>
        </p:nvSpPr>
        <p:spPr>
          <a:xfrm>
            <a:off x="1503070" y="6216650"/>
            <a:ext cx="9998660" cy="52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6" invalidUrl="" action="" tgtFrame="" tooltip="" history="1" highlightClick="0" endSnd="0"/>
              </a:defRPr>
            </a:lvl1pPr>
          </a:lstStyle>
          <a:p>
            <a:pPr>
              <a:defRPr u="none"/>
            </a:pPr>
            <a:r>
              <a:rPr u="sng">
                <a:hlinkClick r:id="rId6" invalidUrl="" action="" tgtFrame="" tooltip="" history="1" highlightClick="0" endSnd="0"/>
              </a:rPr>
              <a:t>https://www.stockfeel.com.tw/利用群眾力量打敗華爾街分析師-estimize/</a:t>
            </a:r>
          </a:p>
        </p:txBody>
      </p:sp>
      <p:sp>
        <p:nvSpPr>
          <p:cNvPr id="573" name="幻燈片編號"/>
          <p:cNvSpPr txBox="1"/>
          <p:nvPr>
            <p:ph type="sldNum" sz="quarter" idx="2"/>
          </p:nvPr>
        </p:nvSpPr>
        <p:spPr>
          <a:xfrm>
            <a:off x="6334259" y="9231630"/>
            <a:ext cx="336284"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75" name="2016 PwC Global Fin Tech Report:…"/>
          <p:cNvSpPr txBox="1"/>
          <p:nvPr>
            <p:ph type="title"/>
          </p:nvPr>
        </p:nvSpPr>
        <p:spPr>
          <a:xfrm>
            <a:off x="673100" y="584200"/>
            <a:ext cx="11658600" cy="2487712"/>
          </a:xfrm>
          <a:prstGeom prst="rect">
            <a:avLst/>
          </a:prstGeom>
        </p:spPr>
        <p:txBody>
          <a:bodyPr/>
          <a:lstStyle/>
          <a:p>
            <a:pPr>
              <a:defRPr>
                <a:solidFill>
                  <a:srgbClr val="000000"/>
                </a:solidFill>
              </a:defRPr>
            </a:pPr>
            <a:r>
              <a:t>2016 PwC Global Fin Tech Report:  </a:t>
            </a:r>
          </a:p>
          <a:p>
            <a:pPr>
              <a:defRPr>
                <a:solidFill>
                  <a:srgbClr val="000000"/>
                </a:solidFill>
              </a:defRPr>
            </a:pPr>
            <a:r>
              <a:t>How fin tech is shaping financial services</a:t>
            </a:r>
          </a:p>
        </p:txBody>
      </p:sp>
      <p:pic>
        <p:nvPicPr>
          <p:cNvPr id="576" name="Screen Shot 2016-03-27 at 7.14.13 AM.png" descr="Screen Shot 2016-03-27 at 7.14.13 AM.png"/>
          <p:cNvPicPr>
            <a:picLocks noChangeAspect="1"/>
          </p:cNvPicPr>
          <p:nvPr/>
        </p:nvPicPr>
        <p:blipFill>
          <a:blip r:embed="rId2">
            <a:extLst/>
          </a:blip>
          <a:stretch>
            <a:fillRect/>
          </a:stretch>
        </p:blipFill>
        <p:spPr>
          <a:xfrm>
            <a:off x="4586034" y="2975695"/>
            <a:ext cx="3832732" cy="6662861"/>
          </a:xfrm>
          <a:prstGeom prst="rect">
            <a:avLst/>
          </a:prstGeom>
          <a:ln w="12700">
            <a:miter lim="400000"/>
          </a:ln>
          <a:effectLst>
            <a:outerShdw sx="100000" sy="100000" kx="0" ky="0" algn="b" rotWithShape="0" blurRad="190500" dist="8455" dir="5400000">
              <a:srgbClr val="000000"/>
            </a:outerShdw>
          </a:effectLst>
        </p:spPr>
      </p:pic>
      <p:sp>
        <p:nvSpPr>
          <p:cNvPr id="577" name="幻燈片編號"/>
          <p:cNvSpPr txBox="1"/>
          <p:nvPr>
            <p:ph type="sldNum" sz="quarter" idx="2"/>
          </p:nvPr>
        </p:nvSpPr>
        <p:spPr>
          <a:xfrm>
            <a:off x="6331958" y="923290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79" name="傳統金融失敗，Fin tech 成功之處"/>
          <p:cNvSpPr txBox="1"/>
          <p:nvPr>
            <p:ph type="title"/>
          </p:nvPr>
        </p:nvSpPr>
        <p:spPr>
          <a:xfrm>
            <a:off x="673100" y="584200"/>
            <a:ext cx="11658600" cy="1542604"/>
          </a:xfrm>
          <a:prstGeom prst="rect">
            <a:avLst/>
          </a:prstGeom>
        </p:spPr>
        <p:txBody>
          <a:bodyPr/>
          <a:lstStyle>
            <a:lvl1pPr defTabSz="246888">
              <a:defRPr spc="112" sz="5616">
                <a:solidFill>
                  <a:srgbClr val="000000"/>
                </a:solidFill>
              </a:defRPr>
            </a:lvl1pPr>
          </a:lstStyle>
          <a:p>
            <a:pPr/>
            <a:r>
              <a:t>傳統金融失敗，Fin tech 成功之處</a:t>
            </a:r>
          </a:p>
        </p:txBody>
      </p:sp>
      <p:pic>
        <p:nvPicPr>
          <p:cNvPr id="580" name="Screen Shot 2016-03-27 at 7.09.39 AM.png" descr="Screen Shot 2016-03-27 at 7.09.39 AM.png"/>
          <p:cNvPicPr>
            <a:picLocks noChangeAspect="1"/>
          </p:cNvPicPr>
          <p:nvPr/>
        </p:nvPicPr>
        <p:blipFill>
          <a:blip r:embed="rId2">
            <a:extLst/>
          </a:blip>
          <a:stretch>
            <a:fillRect/>
          </a:stretch>
        </p:blipFill>
        <p:spPr>
          <a:xfrm>
            <a:off x="1872223" y="2108448"/>
            <a:ext cx="9260354" cy="7223076"/>
          </a:xfrm>
          <a:prstGeom prst="rect">
            <a:avLst/>
          </a:prstGeom>
          <a:ln w="12700">
            <a:miter lim="400000"/>
          </a:ln>
          <a:effectLst>
            <a:outerShdw sx="100000" sy="100000" kx="0" ky="0" algn="b" rotWithShape="0" blurRad="190500" dist="8455" dir="5400000">
              <a:srgbClr val="000000"/>
            </a:outerShdw>
          </a:effectLst>
        </p:spPr>
      </p:pic>
      <p:sp>
        <p:nvSpPr>
          <p:cNvPr id="581" name="幻燈片編號"/>
          <p:cNvSpPr txBox="1"/>
          <p:nvPr>
            <p:ph type="sldNum" sz="quarter" idx="2"/>
          </p:nvPr>
        </p:nvSpPr>
        <p:spPr>
          <a:xfrm>
            <a:off x="6331958" y="923163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83" name="PwC：兩波 Fin Tech 浪潮"/>
          <p:cNvSpPr txBox="1"/>
          <p:nvPr>
            <p:ph type="title"/>
          </p:nvPr>
        </p:nvSpPr>
        <p:spPr>
          <a:xfrm>
            <a:off x="673100" y="723900"/>
            <a:ext cx="11658600" cy="1342926"/>
          </a:xfrm>
          <a:prstGeom prst="rect">
            <a:avLst/>
          </a:prstGeom>
        </p:spPr>
        <p:txBody>
          <a:bodyPr/>
          <a:lstStyle>
            <a:lvl1pPr defTabSz="429768">
              <a:lnSpc>
                <a:spcPct val="80000"/>
              </a:lnSpc>
              <a:defRPr spc="139" sz="6956">
                <a:solidFill>
                  <a:srgbClr val="000000"/>
                </a:solidFill>
              </a:defRPr>
            </a:lvl1pPr>
          </a:lstStyle>
          <a:p>
            <a:pPr/>
            <a:r>
              <a:t>PwC：兩波 Fin Tech 浪潮</a:t>
            </a:r>
          </a:p>
        </p:txBody>
      </p:sp>
      <p:sp>
        <p:nvSpPr>
          <p:cNvPr id="584" name="PwC 提出警訊，在未來五年內（2020 年之前），資金轉移（fund transfer ，例如借貸、消費金融）、支付（payment ）、資產和財富管理（asset and wealth management，例如投資 ）、保險（insurance ）等四項金融服務，已經被確定在瓦解的浪潮之中。第一波 Fin Tech 浪潮已經開始瓦解資金轉移與支付，第二波瓦解浪潮正朝向財富管理以及保險。…"/>
          <p:cNvSpPr txBox="1"/>
          <p:nvPr/>
        </p:nvSpPr>
        <p:spPr>
          <a:xfrm>
            <a:off x="673099" y="2081276"/>
            <a:ext cx="11658601" cy="6389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800">
                <a:solidFill>
                  <a:srgbClr val="666666"/>
                </a:solidFill>
                <a:latin typeface="Helvetica"/>
                <a:ea typeface="Helvetica"/>
                <a:cs typeface="Helvetica"/>
                <a:sym typeface="Helvetica"/>
              </a:defRPr>
            </a:pPr>
          </a:p>
          <a:p>
            <a:pPr algn="l">
              <a:spcBef>
                <a:spcPts val="2800"/>
              </a:spcBef>
              <a:defRPr spc="48">
                <a:solidFill>
                  <a:srgbClr val="000000"/>
                </a:solidFill>
              </a:defRPr>
            </a:pPr>
            <a:r>
              <a:t>PwC 提出警訊，在未來五年內（2020 年之前），資金轉移（fund transfer ，例如借貸、消費金融）、支付（payment ）、資產和財富管理（asset and wealth management，例如投資 ）、保險（insurance ）等四項金融服務，已經被確定在瓦解的浪潮之中。</a:t>
            </a:r>
            <a:r>
              <a:rPr>
                <a:solidFill>
                  <a:srgbClr val="FF2600"/>
                </a:solidFill>
              </a:rPr>
              <a:t>第一波 Fin Tech 浪潮已經開始瓦解資金轉移與支付，第二波瓦解浪潮正朝向財富管理以及保險。</a:t>
            </a:r>
            <a:endParaRPr>
              <a:solidFill>
                <a:srgbClr val="FF2600"/>
              </a:solidFill>
            </a:endParaRPr>
          </a:p>
          <a:p>
            <a:pPr algn="l">
              <a:spcBef>
                <a:spcPts val="2800"/>
              </a:spcBef>
              <a:defRPr spc="48">
                <a:solidFill>
                  <a:srgbClr val="000000"/>
                </a:solidFill>
              </a:defRPr>
            </a:pPr>
            <a:r>
              <a:t>金融科技確實也能夠為金融產業提供新的機會，可說是「危機成為轉機」的機運之源，端賴金融人面對 Fin Tech 的態度如何。</a:t>
            </a:r>
          </a:p>
          <a:p>
            <a:pPr algn="l">
              <a:spcBef>
                <a:spcPts val="2800"/>
              </a:spcBef>
              <a:defRPr spc="48"/>
            </a:pPr>
          </a:p>
          <a:p>
            <a:pPr algn="l">
              <a:spcBef>
                <a:spcPts val="2800"/>
              </a:spcBef>
              <a:defRPr spc="48"/>
            </a:pPr>
          </a:p>
        </p:txBody>
      </p:sp>
      <p:sp>
        <p:nvSpPr>
          <p:cNvPr id="585" name="幻燈片編號"/>
          <p:cNvSpPr txBox="1"/>
          <p:nvPr>
            <p:ph type="sldNum" sz="quarter" idx="2"/>
          </p:nvPr>
        </p:nvSpPr>
        <p:spPr>
          <a:xfrm>
            <a:off x="6331958" y="923163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87" name="金融機構如何抓住「Fin Tech」契機？"/>
          <p:cNvSpPr txBox="1"/>
          <p:nvPr>
            <p:ph type="title"/>
          </p:nvPr>
        </p:nvSpPr>
        <p:spPr>
          <a:xfrm>
            <a:off x="673100" y="723900"/>
            <a:ext cx="11658600" cy="1342926"/>
          </a:xfrm>
          <a:prstGeom prst="rect">
            <a:avLst/>
          </a:prstGeom>
        </p:spPr>
        <p:txBody>
          <a:bodyPr/>
          <a:lstStyle>
            <a:lvl1pPr defTabSz="315468">
              <a:lnSpc>
                <a:spcPct val="80000"/>
              </a:lnSpc>
              <a:defRPr spc="102" sz="5106">
                <a:solidFill>
                  <a:srgbClr val="000000"/>
                </a:solidFill>
              </a:defRPr>
            </a:lvl1pPr>
          </a:lstStyle>
          <a:p>
            <a:pPr/>
            <a:r>
              <a:t>金融機構如何抓住「Fin Tech」契機？</a:t>
            </a:r>
          </a:p>
        </p:txBody>
      </p:sp>
      <p:sp>
        <p:nvSpPr>
          <p:cNvPr id="588" name="新創思維：…"/>
          <p:cNvSpPr txBox="1"/>
          <p:nvPr/>
        </p:nvSpPr>
        <p:spPr>
          <a:xfrm>
            <a:off x="673099" y="1596534"/>
            <a:ext cx="11658601" cy="9855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800">
                <a:solidFill>
                  <a:srgbClr val="666666"/>
                </a:solidFill>
                <a:latin typeface="Helvetica"/>
                <a:ea typeface="Helvetica"/>
                <a:cs typeface="Helvetica"/>
                <a:sym typeface="Helvetica"/>
              </a:defRPr>
            </a:pPr>
          </a:p>
          <a:p>
            <a:pPr marL="725714" indent="-725714" algn="l">
              <a:buSzPct val="100000"/>
              <a:buAutoNum type="arabicPeriod" startAt="1"/>
              <a:defRPr cap="all" spc="79" sz="4000">
                <a:solidFill>
                  <a:srgbClr val="000000"/>
                </a:solidFill>
                <a:latin typeface="+mn-lt"/>
                <a:ea typeface="+mn-ea"/>
                <a:cs typeface="+mn-cs"/>
                <a:sym typeface="Futura"/>
              </a:defRPr>
            </a:pPr>
            <a:r>
              <a:t>新創思維：</a:t>
            </a:r>
          </a:p>
          <a:p>
            <a:pPr algn="l">
              <a:spcBef>
                <a:spcPts val="2800"/>
              </a:spcBef>
              <a:defRPr spc="48"/>
            </a:pPr>
            <a:r>
              <a:t>在這場 Fin Tech 的革命中，大型公司的企業結構未必是最佳適配的，企業應該問自己：如何確定公司的文化與如此進步的文化思維匹配？</a:t>
            </a:r>
          </a:p>
          <a:p>
            <a:pPr algn="l">
              <a:spcBef>
                <a:spcPts val="2800"/>
              </a:spcBef>
              <a:defRPr spc="48"/>
            </a:pPr>
          </a:p>
          <a:p>
            <a:pPr marL="725714" indent="-725714" algn="l">
              <a:buSzPct val="100000"/>
              <a:buAutoNum type="arabicPeriod" startAt="2"/>
              <a:defRPr cap="all" spc="79" sz="4000">
                <a:solidFill>
                  <a:srgbClr val="000000"/>
                </a:solidFill>
                <a:latin typeface="+mn-lt"/>
                <a:ea typeface="+mn-ea"/>
                <a:cs typeface="+mn-cs"/>
                <a:sym typeface="Futura"/>
              </a:defRPr>
            </a:pPr>
            <a:r>
              <a:t>開發人才：</a:t>
            </a:r>
          </a:p>
          <a:p>
            <a:pPr algn="l">
              <a:spcBef>
                <a:spcPts val="600"/>
              </a:spcBef>
              <a:defRPr spc="48"/>
            </a:pPr>
            <a:r>
              <a:t>吸引年輕一輩的人才</a:t>
            </a:r>
          </a:p>
          <a:p>
            <a:pPr algn="l">
              <a:spcBef>
                <a:spcPts val="600"/>
              </a:spcBef>
              <a:defRPr spc="48"/>
            </a:pPr>
            <a:r>
              <a:t>獎勵員工建立區域性的學習平台，採用新的趨勢技術。</a:t>
            </a:r>
          </a:p>
          <a:p>
            <a:pPr algn="l">
              <a:spcBef>
                <a:spcPts val="600"/>
              </a:spcBef>
              <a:defRPr spc="48"/>
            </a:pPr>
          </a:p>
          <a:p>
            <a:pPr marL="725714" indent="-725714" algn="l">
              <a:buSzPct val="100000"/>
              <a:buAutoNum type="arabicPeriod" startAt="3"/>
              <a:defRPr cap="all" spc="79" sz="4000">
                <a:solidFill>
                  <a:srgbClr val="000000"/>
                </a:solidFill>
                <a:latin typeface="+mn-lt"/>
                <a:ea typeface="+mn-ea"/>
                <a:cs typeface="+mn-cs"/>
                <a:sym typeface="Futura"/>
              </a:defRPr>
            </a:pPr>
            <a:r>
              <a:t>友善的 Fin Tech 形象</a:t>
            </a:r>
          </a:p>
          <a:p>
            <a:pPr algn="l">
              <a:spcBef>
                <a:spcPts val="2800"/>
              </a:spcBef>
              <a:defRPr spc="48"/>
            </a:pPr>
            <a:r>
              <a:t>政府、金融機構與 Fin Tech 公司共同努力最小化營運的挑戰。</a:t>
            </a:r>
          </a:p>
          <a:p>
            <a:pPr algn="l">
              <a:lnSpc>
                <a:spcPct val="120000"/>
              </a:lnSpc>
              <a:spcBef>
                <a:spcPts val="1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232323"/>
                </a:solidFill>
                <a:latin typeface="Helvetica"/>
                <a:ea typeface="Helvetica"/>
                <a:cs typeface="Helvetica"/>
                <a:sym typeface="Helvetica"/>
              </a:defRPr>
            </a:pPr>
          </a:p>
          <a:p>
            <a:pPr algn="l">
              <a:lnSpc>
                <a:spcPct val="120000"/>
              </a:lnSpc>
              <a:spcBef>
                <a:spcPts val="1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232323"/>
                </a:solidFill>
                <a:latin typeface="Helvetica"/>
                <a:ea typeface="Helvetica"/>
                <a:cs typeface="Helvetica"/>
                <a:sym typeface="Helvetica"/>
              </a:defRPr>
            </a:pPr>
          </a:p>
          <a:p>
            <a:pPr algn="l">
              <a:spcBef>
                <a:spcPts val="2800"/>
              </a:spcBef>
              <a:defRPr spc="48"/>
            </a:pPr>
          </a:p>
          <a:p>
            <a:pPr algn="l">
              <a:spcBef>
                <a:spcPts val="2800"/>
              </a:spcBef>
              <a:defRPr spc="48"/>
            </a:pPr>
          </a:p>
        </p:txBody>
      </p:sp>
      <p:sp>
        <p:nvSpPr>
          <p:cNvPr id="589" name="幻燈片編號"/>
          <p:cNvSpPr txBox="1"/>
          <p:nvPr>
            <p:ph type="sldNum" sz="quarter" idx="2"/>
          </p:nvPr>
        </p:nvSpPr>
        <p:spPr>
          <a:xfrm>
            <a:off x="6339772" y="9231630"/>
            <a:ext cx="325258"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591" name="fintech trends in banking"/>
          <p:cNvSpPr txBox="1"/>
          <p:nvPr>
            <p:ph type="title"/>
          </p:nvPr>
        </p:nvSpPr>
        <p:spPr>
          <a:xfrm>
            <a:off x="673100" y="584200"/>
            <a:ext cx="11658600" cy="1542604"/>
          </a:xfrm>
          <a:prstGeom prst="rect">
            <a:avLst/>
          </a:prstGeom>
        </p:spPr>
        <p:txBody>
          <a:bodyPr/>
          <a:lstStyle>
            <a:lvl1pPr defTabSz="260604">
              <a:defRPr spc="118" sz="5928">
                <a:solidFill>
                  <a:srgbClr val="000000"/>
                </a:solidFill>
              </a:defRPr>
            </a:lvl1pPr>
          </a:lstStyle>
          <a:p>
            <a:pPr/>
            <a:r>
              <a:t>fintech trends in banking</a:t>
            </a:r>
          </a:p>
        </p:txBody>
      </p:sp>
      <p:pic>
        <p:nvPicPr>
          <p:cNvPr id="592" name="Screen Shot 2016-03-27 at 7.16.14 AM.png" descr="Screen Shot 2016-03-27 at 7.16.14 AM.png"/>
          <p:cNvPicPr>
            <a:picLocks noChangeAspect="1"/>
          </p:cNvPicPr>
          <p:nvPr/>
        </p:nvPicPr>
        <p:blipFill>
          <a:blip r:embed="rId2">
            <a:extLst/>
          </a:blip>
          <a:stretch>
            <a:fillRect/>
          </a:stretch>
        </p:blipFill>
        <p:spPr>
          <a:xfrm>
            <a:off x="1071745" y="2072752"/>
            <a:ext cx="10861310" cy="6341472"/>
          </a:xfrm>
          <a:prstGeom prst="rect">
            <a:avLst/>
          </a:prstGeom>
          <a:ln w="12700">
            <a:miter lim="400000"/>
          </a:ln>
          <a:effectLst>
            <a:outerShdw sx="100000" sy="100000" kx="0" ky="0" algn="b" rotWithShape="0" blurRad="190500" dist="8455" dir="5400000">
              <a:srgbClr val="000000"/>
            </a:outerShdw>
          </a:effectLst>
        </p:spPr>
      </p:pic>
      <p:sp>
        <p:nvSpPr>
          <p:cNvPr id="593" name="幻燈片編號"/>
          <p:cNvSpPr txBox="1"/>
          <p:nvPr>
            <p:ph type="sldNum" sz="quarter" idx="2"/>
          </p:nvPr>
        </p:nvSpPr>
        <p:spPr>
          <a:xfrm>
            <a:off x="6388561" y="923163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595" name="fintech trends in fund transfer and payment"/>
          <p:cNvSpPr txBox="1"/>
          <p:nvPr>
            <p:ph type="title"/>
          </p:nvPr>
        </p:nvSpPr>
        <p:spPr>
          <a:xfrm>
            <a:off x="673100" y="584200"/>
            <a:ext cx="11658600" cy="1542604"/>
          </a:xfrm>
          <a:prstGeom prst="rect">
            <a:avLst/>
          </a:prstGeom>
        </p:spPr>
        <p:txBody>
          <a:bodyPr/>
          <a:lstStyle>
            <a:lvl1pPr defTabSz="192023">
              <a:defRPr spc="87" sz="4368">
                <a:solidFill>
                  <a:srgbClr val="000000"/>
                </a:solidFill>
              </a:defRPr>
            </a:lvl1pPr>
          </a:lstStyle>
          <a:p>
            <a:pPr/>
            <a:r>
              <a:t>fintech trends in fund transfer and payment</a:t>
            </a:r>
          </a:p>
        </p:txBody>
      </p:sp>
      <p:pic>
        <p:nvPicPr>
          <p:cNvPr id="596" name="Screen Shot 2016-03-27 at 7.18.31 AM.png" descr="Screen Shot 2016-03-27 at 7.18.31 AM.png"/>
          <p:cNvPicPr>
            <a:picLocks noChangeAspect="1"/>
          </p:cNvPicPr>
          <p:nvPr/>
        </p:nvPicPr>
        <p:blipFill>
          <a:blip r:embed="rId2">
            <a:extLst/>
          </a:blip>
          <a:stretch>
            <a:fillRect/>
          </a:stretch>
        </p:blipFill>
        <p:spPr>
          <a:xfrm>
            <a:off x="1130556" y="2394537"/>
            <a:ext cx="10743688" cy="6307848"/>
          </a:xfrm>
          <a:prstGeom prst="rect">
            <a:avLst/>
          </a:prstGeom>
          <a:ln w="12700">
            <a:miter lim="400000"/>
          </a:ln>
          <a:effectLst>
            <a:outerShdw sx="100000" sy="100000" kx="0" ky="0" algn="b" rotWithShape="0" blurRad="190500" dist="8455" dir="5400000">
              <a:srgbClr val="000000"/>
            </a:outerShdw>
          </a:effectLst>
        </p:spPr>
      </p:pic>
      <p:sp>
        <p:nvSpPr>
          <p:cNvPr id="597" name="幻燈片編號"/>
          <p:cNvSpPr txBox="1"/>
          <p:nvPr>
            <p:ph type="sldNum" sz="quarter" idx="2"/>
          </p:nvPr>
        </p:nvSpPr>
        <p:spPr>
          <a:xfrm>
            <a:off x="6388561" y="923163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599" name="fintech trends in fund asset and wealth management"/>
          <p:cNvSpPr txBox="1"/>
          <p:nvPr>
            <p:ph type="title"/>
          </p:nvPr>
        </p:nvSpPr>
        <p:spPr>
          <a:xfrm>
            <a:off x="673100" y="584200"/>
            <a:ext cx="11658600" cy="1542604"/>
          </a:xfrm>
          <a:prstGeom prst="rect">
            <a:avLst/>
          </a:prstGeom>
        </p:spPr>
        <p:txBody>
          <a:bodyPr/>
          <a:lstStyle>
            <a:lvl1pPr defTabSz="192023">
              <a:defRPr spc="87" sz="4368">
                <a:solidFill>
                  <a:srgbClr val="000000"/>
                </a:solidFill>
              </a:defRPr>
            </a:lvl1pPr>
          </a:lstStyle>
          <a:p>
            <a:pPr/>
            <a:r>
              <a:t>fintech trends in fund asset and wealth management</a:t>
            </a:r>
          </a:p>
        </p:txBody>
      </p:sp>
      <p:pic>
        <p:nvPicPr>
          <p:cNvPr id="600" name="Screen Shot 2016-03-27 at 7.19.57 AM.png" descr="Screen Shot 2016-03-27 at 7.19.57 AM.png"/>
          <p:cNvPicPr>
            <a:picLocks noChangeAspect="1"/>
          </p:cNvPicPr>
          <p:nvPr/>
        </p:nvPicPr>
        <p:blipFill>
          <a:blip r:embed="rId2">
            <a:extLst/>
          </a:blip>
          <a:stretch>
            <a:fillRect/>
          </a:stretch>
        </p:blipFill>
        <p:spPr>
          <a:xfrm>
            <a:off x="1320937" y="2464276"/>
            <a:ext cx="10362926" cy="6089690"/>
          </a:xfrm>
          <a:prstGeom prst="rect">
            <a:avLst/>
          </a:prstGeom>
          <a:ln w="12700">
            <a:miter lim="400000"/>
          </a:ln>
          <a:effectLst>
            <a:outerShdw sx="100000" sy="100000" kx="0" ky="0" algn="b" rotWithShape="0" blurRad="190500" dist="8455" dir="5400000">
              <a:srgbClr val="000000"/>
            </a:outerShdw>
          </a:effectLst>
        </p:spPr>
      </p:pic>
      <p:sp>
        <p:nvSpPr>
          <p:cNvPr id="601" name="幻燈片編號"/>
          <p:cNvSpPr txBox="1"/>
          <p:nvPr>
            <p:ph type="sldNum" sz="quarter" idx="2"/>
          </p:nvPr>
        </p:nvSpPr>
        <p:spPr>
          <a:xfrm>
            <a:off x="6388561" y="923163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603" name="fintech trends in insurance"/>
          <p:cNvSpPr txBox="1"/>
          <p:nvPr>
            <p:ph type="title"/>
          </p:nvPr>
        </p:nvSpPr>
        <p:spPr>
          <a:xfrm>
            <a:off x="673100" y="584200"/>
            <a:ext cx="11658600" cy="1542604"/>
          </a:xfrm>
          <a:prstGeom prst="rect">
            <a:avLst/>
          </a:prstGeom>
        </p:spPr>
        <p:txBody>
          <a:bodyPr/>
          <a:lstStyle>
            <a:lvl1pPr defTabSz="242315">
              <a:defRPr spc="110" sz="5511">
                <a:solidFill>
                  <a:srgbClr val="000000"/>
                </a:solidFill>
              </a:defRPr>
            </a:lvl1pPr>
          </a:lstStyle>
          <a:p>
            <a:pPr/>
            <a:r>
              <a:t>fintech trends in insurance</a:t>
            </a:r>
          </a:p>
        </p:txBody>
      </p:sp>
      <p:pic>
        <p:nvPicPr>
          <p:cNvPr id="604" name="Screen Shot 2016-03-27 at 7.20.54 AM.png" descr="Screen Shot 2016-03-27 at 7.20.54 AM.png"/>
          <p:cNvPicPr>
            <a:picLocks noChangeAspect="1"/>
          </p:cNvPicPr>
          <p:nvPr/>
        </p:nvPicPr>
        <p:blipFill>
          <a:blip r:embed="rId2">
            <a:extLst/>
          </a:blip>
          <a:stretch>
            <a:fillRect/>
          </a:stretch>
        </p:blipFill>
        <p:spPr>
          <a:xfrm>
            <a:off x="1498735" y="1863574"/>
            <a:ext cx="10007330" cy="6797432"/>
          </a:xfrm>
          <a:prstGeom prst="rect">
            <a:avLst/>
          </a:prstGeom>
          <a:ln w="12700">
            <a:miter lim="400000"/>
          </a:ln>
          <a:effectLst>
            <a:outerShdw sx="100000" sy="100000" kx="0" ky="0" algn="b" rotWithShape="0" blurRad="190500" dist="8455" dir="5400000">
              <a:srgbClr val="000000"/>
            </a:outerShdw>
          </a:effectLst>
        </p:spPr>
      </p:pic>
      <p:sp>
        <p:nvSpPr>
          <p:cNvPr id="605" name="幻燈片編號"/>
          <p:cNvSpPr txBox="1"/>
          <p:nvPr>
            <p:ph type="sldNum" sz="quarter" idx="2"/>
          </p:nvPr>
        </p:nvSpPr>
        <p:spPr>
          <a:xfrm>
            <a:off x="6388561" y="923163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07" name="FinTech美國專利分析…"/>
          <p:cNvSpPr txBox="1"/>
          <p:nvPr>
            <p:ph type="title"/>
          </p:nvPr>
        </p:nvSpPr>
        <p:spPr>
          <a:xfrm>
            <a:off x="558800" y="451926"/>
            <a:ext cx="11658600" cy="2183508"/>
          </a:xfrm>
          <a:prstGeom prst="rect">
            <a:avLst/>
          </a:prstGeom>
        </p:spPr>
        <p:txBody>
          <a:bodyPr/>
          <a:lstStyle/>
          <a:p>
            <a:pPr>
              <a:lnSpc>
                <a:spcPct val="80000"/>
              </a:lnSpc>
              <a:defRPr spc="148" sz="7400">
                <a:solidFill>
                  <a:srgbClr val="000000"/>
                </a:solidFill>
              </a:defRPr>
            </a:pPr>
            <a:r>
              <a:t>FinTech美國專利分析 </a:t>
            </a:r>
          </a:p>
          <a:p>
            <a:pPr>
              <a:spcBef>
                <a:spcPts val="1200"/>
              </a:spcBef>
              <a:defRPr cap="none" spc="0" sz="4300">
                <a:solidFill>
                  <a:srgbClr val="272727"/>
                </a:solidFill>
                <a:latin typeface="Times"/>
                <a:ea typeface="Times"/>
                <a:cs typeface="Times"/>
                <a:sym typeface="Times"/>
              </a:defRPr>
            </a:pPr>
            <a:r>
              <a:t>前 10 大最新專利申請人 /專利權人 </a:t>
            </a:r>
          </a:p>
        </p:txBody>
      </p:sp>
      <p:pic>
        <p:nvPicPr>
          <p:cNvPr id="608" name="pasted-image.pdf" descr="pasted-image.pdf"/>
          <p:cNvPicPr>
            <a:picLocks noChangeAspect="1"/>
          </p:cNvPicPr>
          <p:nvPr/>
        </p:nvPicPr>
        <p:blipFill>
          <a:blip r:embed="rId2">
            <a:extLst/>
          </a:blip>
          <a:stretch>
            <a:fillRect/>
          </a:stretch>
        </p:blipFill>
        <p:spPr>
          <a:xfrm>
            <a:off x="1966342" y="2508369"/>
            <a:ext cx="8843516" cy="3416062"/>
          </a:xfrm>
          <a:prstGeom prst="rect">
            <a:avLst/>
          </a:prstGeom>
          <a:ln w="12700">
            <a:miter lim="400000"/>
          </a:ln>
          <a:effectLst>
            <a:outerShdw sx="100000" sy="100000" kx="0" ky="0" algn="b" rotWithShape="0" blurRad="190500" dist="8455" dir="5400000">
              <a:srgbClr val="000000"/>
            </a:outerShdw>
          </a:effectLst>
        </p:spPr>
      </p:pic>
      <p:grpSp>
        <p:nvGrpSpPr>
          <p:cNvPr id="613" name="群組"/>
          <p:cNvGrpSpPr/>
          <p:nvPr/>
        </p:nvGrpSpPr>
        <p:grpSpPr>
          <a:xfrm>
            <a:off x="1913428" y="6013266"/>
            <a:ext cx="8949344" cy="3148517"/>
            <a:chOff x="0" y="0"/>
            <a:chExt cx="8949342" cy="3148515"/>
          </a:xfrm>
        </p:grpSpPr>
        <p:pic>
          <p:nvPicPr>
            <p:cNvPr id="609" name="pasted-image.pdf" descr="pasted-image.pdf"/>
            <p:cNvPicPr>
              <a:picLocks noChangeAspect="1"/>
            </p:cNvPicPr>
            <p:nvPr/>
          </p:nvPicPr>
          <p:blipFill>
            <a:blip r:embed="rId3">
              <a:extLst/>
            </a:blip>
            <a:stretch>
              <a:fillRect/>
            </a:stretch>
          </p:blipFill>
          <p:spPr>
            <a:xfrm>
              <a:off x="0" y="465367"/>
              <a:ext cx="8949343" cy="1076233"/>
            </a:xfrm>
            <a:prstGeom prst="rect">
              <a:avLst/>
            </a:prstGeom>
            <a:ln w="12700" cap="flat">
              <a:noFill/>
              <a:miter lim="400000"/>
            </a:ln>
            <a:effectLst>
              <a:outerShdw sx="100000" sy="100000" kx="0" ky="0" algn="b" rotWithShape="0" blurRad="190500" dist="8455" dir="5400000">
                <a:srgbClr val="000000"/>
              </a:outerShdw>
            </a:effectLst>
          </p:spPr>
        </p:pic>
        <p:pic>
          <p:nvPicPr>
            <p:cNvPr id="610" name="pasted-image.pdf" descr="pasted-image.pdf"/>
            <p:cNvPicPr>
              <a:picLocks noChangeAspect="1"/>
            </p:cNvPicPr>
            <p:nvPr/>
          </p:nvPicPr>
          <p:blipFill>
            <a:blip r:embed="rId4">
              <a:extLst/>
            </a:blip>
            <a:stretch>
              <a:fillRect/>
            </a:stretch>
          </p:blipFill>
          <p:spPr>
            <a:xfrm>
              <a:off x="52606" y="2260903"/>
              <a:ext cx="8844130" cy="887613"/>
            </a:xfrm>
            <a:prstGeom prst="rect">
              <a:avLst/>
            </a:prstGeom>
            <a:ln w="12700" cap="flat">
              <a:noFill/>
              <a:miter lim="400000"/>
            </a:ln>
            <a:effectLst>
              <a:outerShdw sx="100000" sy="100000" kx="0" ky="0" algn="b" rotWithShape="0" blurRad="190500" dist="8455" dir="5400000">
                <a:srgbClr val="000000"/>
              </a:outerShdw>
            </a:effectLst>
          </p:spPr>
        </p:pic>
        <p:sp>
          <p:nvSpPr>
            <p:cNvPr id="611" name="非金融機構"/>
            <p:cNvSpPr txBox="1"/>
            <p:nvPr/>
          </p:nvSpPr>
          <p:spPr>
            <a:xfrm>
              <a:off x="3421545" y="1778183"/>
              <a:ext cx="2106252" cy="7672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cap="all" spc="234" sz="2600">
                  <a:solidFill>
                    <a:srgbClr val="FF2600"/>
                  </a:solidFill>
                  <a:latin typeface="+mn-lt"/>
                  <a:ea typeface="+mn-ea"/>
                  <a:cs typeface="+mn-cs"/>
                  <a:sym typeface="Futura"/>
                </a:defRPr>
              </a:lvl1pPr>
            </a:lstStyle>
            <a:p>
              <a:pPr/>
              <a:r>
                <a:t>非金融機構 </a:t>
              </a:r>
              <a:endParaRPr spc="108" sz="1200"/>
            </a:p>
          </p:txBody>
        </p:sp>
        <p:sp>
          <p:nvSpPr>
            <p:cNvPr id="612" name="金融機構"/>
            <p:cNvSpPr txBox="1"/>
            <p:nvPr/>
          </p:nvSpPr>
          <p:spPr>
            <a:xfrm>
              <a:off x="3715804" y="0"/>
              <a:ext cx="1746334" cy="767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cap="all" spc="234" sz="2600">
                  <a:solidFill>
                    <a:srgbClr val="FF2600"/>
                  </a:solidFill>
                  <a:latin typeface="+mn-lt"/>
                  <a:ea typeface="+mn-ea"/>
                  <a:cs typeface="+mn-cs"/>
                  <a:sym typeface="Futura"/>
                </a:defRPr>
              </a:lvl1pPr>
            </a:lstStyle>
            <a:p>
              <a:pPr/>
              <a:r>
                <a:t>金融機構 </a:t>
              </a:r>
              <a:endParaRPr spc="108" sz="1200"/>
            </a:p>
          </p:txBody>
        </p:sp>
      </p:grpSp>
      <p:sp>
        <p:nvSpPr>
          <p:cNvPr id="614" name="Source: Wispro 2016"/>
          <p:cNvSpPr txBox="1"/>
          <p:nvPr/>
        </p:nvSpPr>
        <p:spPr>
          <a:xfrm>
            <a:off x="75158" y="9167166"/>
            <a:ext cx="2106316"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1200"/>
              </a:spcBef>
              <a:defRPr sz="1600">
                <a:solidFill>
                  <a:srgbClr val="7F7F7F"/>
                </a:solidFill>
                <a:latin typeface="Calibri"/>
                <a:ea typeface="Calibri"/>
                <a:cs typeface="Calibri"/>
                <a:sym typeface="Calibri"/>
              </a:defRPr>
            </a:lvl1pPr>
          </a:lstStyle>
          <a:p>
            <a:pPr/>
            <a:r>
              <a:t>Source: Wispro 2016 </a:t>
            </a:r>
            <a:endParaRPr sz="1200">
              <a:solidFill>
                <a:srgbClr val="000000"/>
              </a:solidFill>
              <a:latin typeface="Times"/>
              <a:ea typeface="Times"/>
              <a:cs typeface="Times"/>
              <a:sym typeface="Times"/>
            </a:endParaRPr>
          </a:p>
        </p:txBody>
      </p:sp>
      <p:sp>
        <p:nvSpPr>
          <p:cNvPr id="615" name="幻燈片編號"/>
          <p:cNvSpPr txBox="1"/>
          <p:nvPr>
            <p:ph type="sldNum" sz="quarter" idx="2"/>
          </p:nvPr>
        </p:nvSpPr>
        <p:spPr>
          <a:xfrm>
            <a:off x="6331958" y="923163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幻燈片編號"/>
          <p:cNvSpPr txBox="1"/>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3" name="網路平台學生借貸 金管會提出警告"/>
          <p:cNvSpPr txBox="1"/>
          <p:nvPr/>
        </p:nvSpPr>
        <p:spPr>
          <a:xfrm>
            <a:off x="819523" y="2635417"/>
            <a:ext cx="6345632"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just">
              <a:defRPr sz="3200">
                <a:solidFill>
                  <a:srgbClr val="FF2600"/>
                </a:solidFill>
                <a:latin typeface="PingFang TC Regular"/>
                <a:ea typeface="PingFang TC Regular"/>
                <a:cs typeface="PingFang TC Regular"/>
                <a:sym typeface="PingFang TC Regular"/>
              </a:defRPr>
            </a:lvl1pPr>
          </a:lstStyle>
          <a:p>
            <a:pPr/>
            <a:r>
              <a:t>網路平台學生借貸 金管會提出警告</a:t>
            </a:r>
          </a:p>
        </p:txBody>
      </p:sp>
      <p:sp>
        <p:nvSpPr>
          <p:cNvPr id="374" name="https://www.stockfeel.com.tw/分期有樂趣－趣分期/"/>
          <p:cNvSpPr txBox="1"/>
          <p:nvPr/>
        </p:nvSpPr>
        <p:spPr>
          <a:xfrm>
            <a:off x="4613011" y="3199067"/>
            <a:ext cx="7244183" cy="5286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https://www.stockfeel.com.tw/分期有樂趣－趣分期/</a:t>
            </a:r>
          </a:p>
        </p:txBody>
      </p:sp>
      <p:sp>
        <p:nvSpPr>
          <p:cNvPr id="375" name="近日金融科技新聞"/>
          <p:cNvSpPr txBox="1"/>
          <p:nvPr/>
        </p:nvSpPr>
        <p:spPr>
          <a:xfrm>
            <a:off x="2381250" y="830025"/>
            <a:ext cx="8242301"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defTabSz="584200">
              <a:defRPr sz="8000">
                <a:solidFill>
                  <a:srgbClr val="0433FF"/>
                </a:solidFill>
                <a:latin typeface="Helvetica Light"/>
                <a:ea typeface="Helvetica Light"/>
                <a:cs typeface="Helvetica Light"/>
                <a:sym typeface="Helvetica Light"/>
              </a:defRPr>
            </a:lvl1pPr>
          </a:lstStyle>
          <a:p>
            <a:pPr/>
            <a:r>
              <a:t>近日金融科技新聞</a:t>
            </a:r>
          </a:p>
        </p:txBody>
      </p:sp>
      <p:sp>
        <p:nvSpPr>
          <p:cNvPr id="376" name="https://www.stockfeel.com.tw/大有學問的-p2p-經濟學/"/>
          <p:cNvSpPr txBox="1"/>
          <p:nvPr/>
        </p:nvSpPr>
        <p:spPr>
          <a:xfrm>
            <a:off x="4653772" y="3835837"/>
            <a:ext cx="7673950" cy="5286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https://www.stockfeel.com.tw/大有學問的-p2p-經濟學/</a:t>
            </a:r>
          </a:p>
        </p:txBody>
      </p:sp>
      <p:sp>
        <p:nvSpPr>
          <p:cNvPr id="377" name="柯P：悠遊卡發展第三方支付 被金管會拖2年"/>
          <p:cNvSpPr txBox="1"/>
          <p:nvPr/>
        </p:nvSpPr>
        <p:spPr>
          <a:xfrm>
            <a:off x="895818" y="4751745"/>
            <a:ext cx="757237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sz="3000">
                <a:solidFill>
                  <a:srgbClr val="FF2600"/>
                </a:solidFill>
                <a:latin typeface="PingFang SC Regular"/>
                <a:ea typeface="PingFang SC Regular"/>
                <a:cs typeface="PingFang SC Regular"/>
                <a:sym typeface="PingFang SC Regular"/>
              </a:defRPr>
            </a:lvl1pPr>
          </a:lstStyle>
          <a:p>
            <a:pPr/>
            <a:r>
              <a:t>柯P：悠遊卡發展第三方支付 被金管會拖2年</a:t>
            </a:r>
          </a:p>
        </p:txBody>
      </p:sp>
      <p:grpSp>
        <p:nvGrpSpPr>
          <p:cNvPr id="380" name="群組"/>
          <p:cNvGrpSpPr/>
          <p:nvPr/>
        </p:nvGrpSpPr>
        <p:grpSpPr>
          <a:xfrm>
            <a:off x="4543644" y="5123537"/>
            <a:ext cx="7894206" cy="1358901"/>
            <a:chOff x="0" y="0"/>
            <a:chExt cx="7894205" cy="1358900"/>
          </a:xfrm>
        </p:grpSpPr>
        <p:sp>
          <p:nvSpPr>
            <p:cNvPr id="378" name="數位悠遊卡：虛擬的電子票證"/>
            <p:cNvSpPr txBox="1"/>
            <p:nvPr/>
          </p:nvSpPr>
          <p:spPr>
            <a:xfrm>
              <a:off x="0" y="398990"/>
              <a:ext cx="4076700" cy="5325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數位悠遊卡：虛擬的電子票證</a:t>
              </a:r>
            </a:p>
          </p:txBody>
        </p:sp>
        <p:sp>
          <p:nvSpPr>
            <p:cNvPr id="379" name="電子票證發行管理條例…"/>
            <p:cNvSpPr txBox="1"/>
            <p:nvPr/>
          </p:nvSpPr>
          <p:spPr>
            <a:xfrm>
              <a:off x="4647171" y="0"/>
              <a:ext cx="3247035" cy="1358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r>
                <a:t>電子票證發行管理條例</a:t>
              </a:r>
            </a:p>
            <a:p>
              <a:pPr/>
            </a:p>
            <a:p>
              <a:pPr/>
              <a:r>
                <a:t>電子支付發行管理條例</a:t>
              </a:r>
            </a:p>
          </p:txBody>
        </p:sp>
      </p:grpSp>
      <p:sp>
        <p:nvSpPr>
          <p:cNvPr id="381" name="陸第三方支付 掀大變革"/>
          <p:cNvSpPr txBox="1"/>
          <p:nvPr/>
        </p:nvSpPr>
        <p:spPr>
          <a:xfrm>
            <a:off x="880179" y="6682066"/>
            <a:ext cx="431363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just">
              <a:defRPr sz="3200">
                <a:solidFill>
                  <a:srgbClr val="FF2600"/>
                </a:solidFill>
                <a:latin typeface="PingFang TC Regular"/>
                <a:ea typeface="PingFang TC Regular"/>
                <a:cs typeface="PingFang TC Regular"/>
                <a:sym typeface="PingFang TC Regular"/>
              </a:defRPr>
            </a:lvl1pPr>
          </a:lstStyle>
          <a:p>
            <a:pPr/>
            <a:r>
              <a:t>陸第三方支付 掀大變革</a:t>
            </a:r>
          </a:p>
        </p:txBody>
      </p:sp>
      <p:sp>
        <p:nvSpPr>
          <p:cNvPr id="382" name="大陸下封殺令 比特幣暴跌"/>
          <p:cNvSpPr txBox="1"/>
          <p:nvPr/>
        </p:nvSpPr>
        <p:spPr>
          <a:xfrm>
            <a:off x="893363" y="7784465"/>
            <a:ext cx="4720032"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just">
              <a:defRPr sz="3200">
                <a:solidFill>
                  <a:srgbClr val="FF2600"/>
                </a:solidFill>
                <a:latin typeface="PingFang TC Regular"/>
                <a:ea typeface="PingFang TC Regular"/>
                <a:cs typeface="PingFang TC Regular"/>
                <a:sym typeface="PingFang TC Regular"/>
              </a:defRPr>
            </a:lvl1pPr>
          </a:lstStyle>
          <a:p>
            <a:pPr/>
            <a:r>
              <a:t>大陸下封殺令 比特幣暴跌</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17" name="大數據分析 (I):…"/>
          <p:cNvSpPr txBox="1"/>
          <p:nvPr>
            <p:ph type="ctrTitle"/>
          </p:nvPr>
        </p:nvSpPr>
        <p:spPr>
          <a:xfrm>
            <a:off x="673100" y="2420441"/>
            <a:ext cx="11658600" cy="4912718"/>
          </a:xfrm>
          <a:prstGeom prst="rect">
            <a:avLst/>
          </a:prstGeom>
        </p:spPr>
        <p:txBody>
          <a:bodyPr/>
          <a:lstStyle/>
          <a:p>
            <a:pPr defTabSz="205739">
              <a:defRPr spc="116" sz="5850"/>
            </a:pPr>
            <a:r>
              <a:t>大數據分析 (I): </a:t>
            </a:r>
          </a:p>
          <a:p>
            <a:pPr defTabSz="205739">
              <a:defRPr spc="116" sz="5850"/>
            </a:pPr>
            <a:r>
              <a:t>機器學習 - 兩個範例</a:t>
            </a:r>
          </a:p>
          <a:p>
            <a:pPr defTabSz="205739">
              <a:defRPr spc="93" sz="4680"/>
            </a:pPr>
          </a:p>
          <a:p>
            <a:pPr lvl="3" indent="308609" defTabSz="205739">
              <a:defRPr spc="72" sz="3600">
                <a:solidFill>
                  <a:srgbClr val="FFFFFF"/>
                </a:solidFill>
              </a:defRPr>
            </a:pPr>
            <a:r>
              <a:t>人工智慧：線圖辨識自動化</a:t>
            </a:r>
          </a:p>
          <a:p>
            <a:pPr defTabSz="205739">
              <a:defRPr spc="72" sz="3600"/>
            </a:pPr>
            <a:r>
              <a:t>機器學習：技術指標學習</a:t>
            </a:r>
          </a:p>
        </p:txBody>
      </p:sp>
      <p:sp>
        <p:nvSpPr>
          <p:cNvPr id="618" name="幻燈片編號"/>
          <p:cNvSpPr txBox="1"/>
          <p:nvPr>
            <p:ph type="sldNum" sz="quarter" idx="2"/>
          </p:nvPr>
        </p:nvSpPr>
        <p:spPr>
          <a:xfrm>
            <a:off x="6388561" y="923163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20" name="大數據   Big data"/>
          <p:cNvSpPr txBox="1"/>
          <p:nvPr>
            <p:ph type="title"/>
          </p:nvPr>
        </p:nvSpPr>
        <p:spPr>
          <a:xfrm>
            <a:off x="1270000" y="-342900"/>
            <a:ext cx="10464800" cy="3302000"/>
          </a:xfrm>
          <a:prstGeom prst="rect">
            <a:avLst/>
          </a:prstGeom>
        </p:spPr>
        <p:txBody>
          <a:bodyPr/>
          <a:lstStyle/>
          <a:p>
            <a:pPr>
              <a:defRPr>
                <a:solidFill>
                  <a:srgbClr val="0433FF"/>
                </a:solidFill>
              </a:defRPr>
            </a:pPr>
            <a:r>
              <a:rPr sz="10000"/>
              <a:t>大</a:t>
            </a:r>
            <a:r>
              <a:t>數據   </a:t>
            </a:r>
            <a:r>
              <a:rPr sz="10000"/>
              <a:t>B</a:t>
            </a:r>
            <a:r>
              <a:t>ig data</a:t>
            </a:r>
          </a:p>
        </p:txBody>
      </p:sp>
      <p:pic>
        <p:nvPicPr>
          <p:cNvPr id="621" name="Screen Shot 2016-03-27 at 7.56.05 AM.png" descr="Screen Shot 2016-03-27 at 7.56.05 AM.png"/>
          <p:cNvPicPr>
            <a:picLocks noChangeAspect="1"/>
          </p:cNvPicPr>
          <p:nvPr/>
        </p:nvPicPr>
        <p:blipFill>
          <a:blip r:embed="rId2">
            <a:extLst/>
          </a:blip>
          <a:stretch>
            <a:fillRect/>
          </a:stretch>
        </p:blipFill>
        <p:spPr>
          <a:xfrm>
            <a:off x="411096" y="2488207"/>
            <a:ext cx="7382008" cy="2680693"/>
          </a:xfrm>
          <a:prstGeom prst="rect">
            <a:avLst/>
          </a:prstGeom>
          <a:ln w="12700">
            <a:miter lim="400000"/>
          </a:ln>
          <a:effectLst>
            <a:outerShdw sx="100000" sy="100000" kx="0" ky="0" algn="b" rotWithShape="0" blurRad="190500" dist="8455" dir="5400000">
              <a:srgbClr val="000000"/>
            </a:outerShdw>
          </a:effectLst>
        </p:spPr>
      </p:pic>
      <p:pic>
        <p:nvPicPr>
          <p:cNvPr id="622" name="pasted-image.pdf" descr="pasted-image.pdf"/>
          <p:cNvPicPr>
            <a:picLocks noChangeAspect="1"/>
          </p:cNvPicPr>
          <p:nvPr/>
        </p:nvPicPr>
        <p:blipFill>
          <a:blip r:embed="rId3">
            <a:extLst/>
          </a:blip>
          <a:stretch>
            <a:fillRect/>
          </a:stretch>
        </p:blipFill>
        <p:spPr>
          <a:xfrm>
            <a:off x="5879422" y="5295485"/>
            <a:ext cx="5527964" cy="4145973"/>
          </a:xfrm>
          <a:prstGeom prst="rect">
            <a:avLst/>
          </a:prstGeom>
          <a:ln w="12700">
            <a:miter lim="400000"/>
          </a:ln>
          <a:effectLst>
            <a:outerShdw sx="100000" sy="100000" kx="0" ky="0" algn="b" rotWithShape="0" blurRad="190500" dist="8455" dir="5400000">
              <a:srgbClr val="000000"/>
            </a:outerShdw>
          </a:effectLst>
        </p:spPr>
      </p:pic>
      <p:sp>
        <p:nvSpPr>
          <p:cNvPr id="623"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25" name="大數據世代"/>
          <p:cNvSpPr txBox="1"/>
          <p:nvPr>
            <p:ph type="title"/>
          </p:nvPr>
        </p:nvSpPr>
        <p:spPr>
          <a:xfrm>
            <a:off x="1270000" y="0"/>
            <a:ext cx="10464800" cy="2036928"/>
          </a:xfrm>
          <a:prstGeom prst="rect">
            <a:avLst/>
          </a:prstGeom>
        </p:spPr>
        <p:txBody>
          <a:bodyPr/>
          <a:lstStyle>
            <a:lvl1pPr>
              <a:defRPr>
                <a:solidFill>
                  <a:srgbClr val="0433FF"/>
                </a:solidFill>
              </a:defRPr>
            </a:lvl1pPr>
          </a:lstStyle>
          <a:p>
            <a:pPr/>
            <a:r>
              <a:t>大數據世代</a:t>
            </a:r>
          </a:p>
        </p:txBody>
      </p:sp>
      <p:pic>
        <p:nvPicPr>
          <p:cNvPr id="626" name="pasted-image.pdf" descr="pasted-image.pdf"/>
          <p:cNvPicPr>
            <a:picLocks noChangeAspect="1"/>
          </p:cNvPicPr>
          <p:nvPr/>
        </p:nvPicPr>
        <p:blipFill>
          <a:blip r:embed="rId2">
            <a:extLst/>
          </a:blip>
          <a:stretch>
            <a:fillRect/>
          </a:stretch>
        </p:blipFill>
        <p:spPr>
          <a:xfrm>
            <a:off x="766126" y="2244210"/>
            <a:ext cx="5808348" cy="2153680"/>
          </a:xfrm>
          <a:prstGeom prst="rect">
            <a:avLst/>
          </a:prstGeom>
          <a:ln w="12700">
            <a:miter lim="400000"/>
          </a:ln>
        </p:spPr>
      </p:pic>
      <p:pic>
        <p:nvPicPr>
          <p:cNvPr id="627" name="pasted-image.pdf" descr="pasted-image.pdf"/>
          <p:cNvPicPr>
            <a:picLocks noChangeAspect="1"/>
          </p:cNvPicPr>
          <p:nvPr/>
        </p:nvPicPr>
        <p:blipFill>
          <a:blip r:embed="rId3">
            <a:extLst/>
          </a:blip>
          <a:stretch>
            <a:fillRect/>
          </a:stretch>
        </p:blipFill>
        <p:spPr>
          <a:xfrm>
            <a:off x="8161249" y="4624071"/>
            <a:ext cx="3464102" cy="2320697"/>
          </a:xfrm>
          <a:prstGeom prst="rect">
            <a:avLst/>
          </a:prstGeom>
          <a:ln w="12700">
            <a:miter lim="400000"/>
          </a:ln>
        </p:spPr>
      </p:pic>
      <p:pic>
        <p:nvPicPr>
          <p:cNvPr id="628" name="pasted-image.pdf" descr="pasted-image.pdf"/>
          <p:cNvPicPr>
            <a:picLocks noChangeAspect="1"/>
          </p:cNvPicPr>
          <p:nvPr/>
        </p:nvPicPr>
        <p:blipFill>
          <a:blip r:embed="rId4">
            <a:extLst/>
          </a:blip>
          <a:stretch>
            <a:fillRect/>
          </a:stretch>
        </p:blipFill>
        <p:spPr>
          <a:xfrm>
            <a:off x="231139" y="4794100"/>
            <a:ext cx="6878323" cy="2036928"/>
          </a:xfrm>
          <a:prstGeom prst="rect">
            <a:avLst/>
          </a:prstGeom>
          <a:ln w="12700">
            <a:miter lim="400000"/>
          </a:ln>
        </p:spPr>
      </p:pic>
      <p:pic>
        <p:nvPicPr>
          <p:cNvPr id="629" name="pasted-image.pdf" descr="pasted-image.pdf"/>
          <p:cNvPicPr>
            <a:picLocks noChangeAspect="1"/>
          </p:cNvPicPr>
          <p:nvPr/>
        </p:nvPicPr>
        <p:blipFill>
          <a:blip r:embed="rId5">
            <a:extLst/>
          </a:blip>
          <a:stretch>
            <a:fillRect/>
          </a:stretch>
        </p:blipFill>
        <p:spPr>
          <a:xfrm>
            <a:off x="1530771" y="7227237"/>
            <a:ext cx="4279058" cy="2328516"/>
          </a:xfrm>
          <a:prstGeom prst="rect">
            <a:avLst/>
          </a:prstGeom>
          <a:ln w="12700">
            <a:miter lim="400000"/>
          </a:ln>
        </p:spPr>
      </p:pic>
      <p:pic>
        <p:nvPicPr>
          <p:cNvPr id="630" name="pasted-image.pdf" descr="pasted-image.pdf"/>
          <p:cNvPicPr>
            <a:picLocks noChangeAspect="1"/>
          </p:cNvPicPr>
          <p:nvPr/>
        </p:nvPicPr>
        <p:blipFill>
          <a:blip r:embed="rId6">
            <a:extLst/>
          </a:blip>
          <a:stretch>
            <a:fillRect/>
          </a:stretch>
        </p:blipFill>
        <p:spPr>
          <a:xfrm>
            <a:off x="7221415" y="2205528"/>
            <a:ext cx="5343770" cy="2136074"/>
          </a:xfrm>
          <a:prstGeom prst="rect">
            <a:avLst/>
          </a:prstGeom>
          <a:ln w="12700">
            <a:miter lim="400000"/>
          </a:ln>
        </p:spPr>
      </p:pic>
      <p:pic>
        <p:nvPicPr>
          <p:cNvPr id="631" name="pasted-image.pdf" descr="pasted-image.pdf"/>
          <p:cNvPicPr>
            <a:picLocks noChangeAspect="1"/>
          </p:cNvPicPr>
          <p:nvPr/>
        </p:nvPicPr>
        <p:blipFill>
          <a:blip r:embed="rId7">
            <a:extLst/>
          </a:blip>
          <a:stretch>
            <a:fillRect/>
          </a:stretch>
        </p:blipFill>
        <p:spPr>
          <a:xfrm>
            <a:off x="7133077" y="7011337"/>
            <a:ext cx="5520446" cy="3287426"/>
          </a:xfrm>
          <a:prstGeom prst="rect">
            <a:avLst/>
          </a:prstGeom>
          <a:ln w="12700">
            <a:miter lim="400000"/>
          </a:ln>
        </p:spPr>
      </p:pic>
      <p:sp>
        <p:nvSpPr>
          <p:cNvPr id="632"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34" name="資料分析家…"/>
          <p:cNvSpPr txBox="1"/>
          <p:nvPr>
            <p:ph type="title"/>
          </p:nvPr>
        </p:nvSpPr>
        <p:spPr>
          <a:prstGeom prst="rect">
            <a:avLst/>
          </a:prstGeom>
        </p:spPr>
        <p:txBody>
          <a:bodyPr/>
          <a:lstStyle/>
          <a:p>
            <a:pPr defTabSz="420624">
              <a:defRPr sz="5760"/>
            </a:pPr>
            <a:r>
              <a:t>資料分析家</a:t>
            </a:r>
          </a:p>
          <a:p>
            <a:pPr defTabSz="420624">
              <a:defRPr sz="5760"/>
            </a:pPr>
            <a:r>
              <a:t>（Data Scientist）</a:t>
            </a:r>
          </a:p>
        </p:txBody>
      </p:sp>
      <p:sp>
        <p:nvSpPr>
          <p:cNvPr id="635" name="資料 取得（Data Collection）…"/>
          <p:cNvSpPr txBox="1"/>
          <p:nvPr/>
        </p:nvSpPr>
        <p:spPr>
          <a:xfrm>
            <a:off x="3083254" y="3556000"/>
            <a:ext cx="6846553" cy="264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defRPr sz="3600">
                <a:solidFill>
                  <a:srgbClr val="C82506"/>
                </a:solidFill>
                <a:latin typeface="Helvetica Light"/>
                <a:ea typeface="Helvetica Light"/>
                <a:cs typeface="Helvetica Light"/>
                <a:sym typeface="Helvetica Light"/>
              </a:defRPr>
            </a:pPr>
            <a:r>
              <a:rPr>
                <a:latin typeface="新細明體"/>
                <a:ea typeface="新細明體"/>
                <a:cs typeface="新細明體"/>
                <a:sym typeface="新細明體"/>
              </a:rPr>
              <a:t>資料 取得（</a:t>
            </a:r>
            <a:r>
              <a:t>Data </a:t>
            </a:r>
            <a:r>
              <a:rPr b="1">
                <a:latin typeface="Helvetica"/>
                <a:ea typeface="Helvetica"/>
                <a:cs typeface="Helvetica"/>
                <a:sym typeface="Helvetica"/>
              </a:rPr>
              <a:t>Collection</a:t>
            </a:r>
            <a:r>
              <a:rPr>
                <a:latin typeface="新細明體"/>
                <a:ea typeface="新細明體"/>
                <a:cs typeface="新細明體"/>
                <a:sym typeface="新細明體"/>
              </a:rPr>
              <a:t>）</a:t>
            </a:r>
            <a:endParaRPr>
              <a:latin typeface="新細明體"/>
              <a:ea typeface="新細明體"/>
              <a:cs typeface="新細明體"/>
              <a:sym typeface="新細明體"/>
            </a:endParaRPr>
          </a:p>
          <a:p>
            <a:pPr algn="l" defTabSz="584200">
              <a:defRPr sz="3600">
                <a:solidFill>
                  <a:srgbClr val="C82506"/>
                </a:solidFill>
                <a:latin typeface="Helvetica Light"/>
                <a:ea typeface="Helvetica Light"/>
                <a:cs typeface="Helvetica Light"/>
                <a:sym typeface="Helvetica Light"/>
              </a:defRPr>
            </a:pPr>
            <a:r>
              <a:rPr>
                <a:latin typeface="新細明體"/>
                <a:ea typeface="新細明體"/>
                <a:cs typeface="新細明體"/>
                <a:sym typeface="新細明體"/>
              </a:rPr>
              <a:t>資料 儲存（</a:t>
            </a:r>
            <a:r>
              <a:t>Data </a:t>
            </a:r>
            <a:r>
              <a:rPr b="1">
                <a:latin typeface="Helvetica"/>
                <a:ea typeface="Helvetica"/>
                <a:cs typeface="Helvetica"/>
                <a:sym typeface="Helvetica"/>
              </a:rPr>
              <a:t>Store</a:t>
            </a:r>
            <a:r>
              <a:rPr>
                <a:latin typeface="新細明體"/>
                <a:ea typeface="新細明體"/>
                <a:cs typeface="新細明體"/>
                <a:sym typeface="新細明體"/>
              </a:rPr>
              <a:t>）</a:t>
            </a:r>
            <a:endParaRPr>
              <a:latin typeface="新細明體"/>
              <a:ea typeface="新細明體"/>
              <a:cs typeface="新細明體"/>
              <a:sym typeface="新細明體"/>
            </a:endParaRPr>
          </a:p>
          <a:p>
            <a:pPr algn="l" defTabSz="584200">
              <a:defRPr sz="3600">
                <a:solidFill>
                  <a:srgbClr val="C82506"/>
                </a:solidFill>
                <a:latin typeface="Helvetica Light"/>
                <a:ea typeface="Helvetica Light"/>
                <a:cs typeface="Helvetica Light"/>
                <a:sym typeface="Helvetica Light"/>
              </a:defRPr>
            </a:pPr>
            <a:r>
              <a:rPr>
                <a:latin typeface="新細明體"/>
                <a:ea typeface="新細明體"/>
                <a:cs typeface="新細明體"/>
                <a:sym typeface="新細明體"/>
              </a:rPr>
              <a:t>資料 分析（</a:t>
            </a:r>
            <a:r>
              <a:t>Data </a:t>
            </a:r>
            <a:r>
              <a:rPr b="1">
                <a:latin typeface="Helvetica"/>
                <a:ea typeface="Helvetica"/>
                <a:cs typeface="Helvetica"/>
                <a:sym typeface="Helvetica"/>
              </a:rPr>
              <a:t>Analytics</a:t>
            </a:r>
            <a:r>
              <a:rPr>
                <a:latin typeface="新細明體"/>
                <a:ea typeface="新細明體"/>
                <a:cs typeface="新細明體"/>
                <a:sym typeface="新細明體"/>
              </a:rPr>
              <a:t>）</a:t>
            </a:r>
            <a:endParaRPr>
              <a:latin typeface="新細明體"/>
              <a:ea typeface="新細明體"/>
              <a:cs typeface="新細明體"/>
              <a:sym typeface="新細明體"/>
            </a:endParaRPr>
          </a:p>
          <a:p>
            <a:pPr algn="l" defTabSz="584200">
              <a:defRPr sz="3600">
                <a:solidFill>
                  <a:srgbClr val="C82506"/>
                </a:solidFill>
                <a:latin typeface="Helvetica Light"/>
                <a:ea typeface="Helvetica Light"/>
                <a:cs typeface="Helvetica Light"/>
                <a:sym typeface="Helvetica Light"/>
              </a:defRPr>
            </a:pPr>
            <a:r>
              <a:rPr>
                <a:latin typeface="新細明體"/>
                <a:ea typeface="新細明體"/>
                <a:cs typeface="新細明體"/>
                <a:sym typeface="新細明體"/>
              </a:rPr>
              <a:t>資料 呈現（</a:t>
            </a:r>
            <a:r>
              <a:t>Data </a:t>
            </a:r>
            <a:r>
              <a:rPr b="1">
                <a:latin typeface="Helvetica"/>
                <a:ea typeface="Helvetica"/>
                <a:cs typeface="Helvetica"/>
                <a:sym typeface="Helvetica"/>
              </a:rPr>
              <a:t>Presentation</a:t>
            </a:r>
            <a:r>
              <a:rPr>
                <a:latin typeface="新細明體"/>
                <a:ea typeface="新細明體"/>
                <a:cs typeface="新細明體"/>
                <a:sym typeface="新細明體"/>
              </a:rPr>
              <a:t>）</a:t>
            </a:r>
          </a:p>
        </p:txBody>
      </p:sp>
      <p:sp>
        <p:nvSpPr>
          <p:cNvPr id="636"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38" name="大數據分析…"/>
          <p:cNvSpPr txBox="1"/>
          <p:nvPr>
            <p:ph type="title"/>
          </p:nvPr>
        </p:nvSpPr>
        <p:spPr>
          <a:prstGeom prst="rect">
            <a:avLst/>
          </a:prstGeom>
        </p:spPr>
        <p:txBody>
          <a:bodyPr/>
          <a:lstStyle/>
          <a:p>
            <a:pPr defTabSz="420624">
              <a:defRPr sz="5760">
                <a:solidFill>
                  <a:srgbClr val="0433FF"/>
                </a:solidFill>
              </a:defRPr>
            </a:pPr>
            <a:r>
              <a:t>大數據分析</a:t>
            </a:r>
          </a:p>
          <a:p>
            <a:pPr defTabSz="420624">
              <a:defRPr sz="5760">
                <a:solidFill>
                  <a:srgbClr val="0433FF"/>
                </a:solidFill>
              </a:defRPr>
            </a:pPr>
            <a:r>
              <a:t>（Big Data Analytics）</a:t>
            </a:r>
          </a:p>
        </p:txBody>
      </p:sp>
      <p:sp>
        <p:nvSpPr>
          <p:cNvPr id="639" name="應用於以下的資料處理：…"/>
          <p:cNvSpPr txBox="1"/>
          <p:nvPr/>
        </p:nvSpPr>
        <p:spPr>
          <a:xfrm>
            <a:off x="3655888" y="4577591"/>
            <a:ext cx="5693024" cy="426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spcBef>
                <a:spcPts val="3200"/>
              </a:spcBef>
              <a:defRPr sz="2800">
                <a:solidFill>
                  <a:srgbClr val="000000"/>
                </a:solidFill>
                <a:latin typeface="Helvetica Light"/>
                <a:ea typeface="Helvetica Light"/>
                <a:cs typeface="Helvetica Light"/>
                <a:sym typeface="Helvetica Light"/>
              </a:defRPr>
            </a:pPr>
            <a:r>
              <a:rPr>
                <a:latin typeface="新細明體"/>
                <a:ea typeface="新細明體"/>
                <a:cs typeface="新細明體"/>
                <a:sym typeface="新細明體"/>
              </a:rPr>
              <a:t>應用於以下的資料處理</a:t>
            </a:r>
            <a:r>
              <a:t>：</a:t>
            </a:r>
          </a:p>
          <a:p>
            <a:pPr algn="l" defTabSz="584200">
              <a:spcBef>
                <a:spcPts val="3200"/>
              </a:spcBef>
              <a:defRPr sz="2800">
                <a:solidFill>
                  <a:srgbClr val="000000"/>
                </a:solidFill>
                <a:latin typeface="Helvetica Light"/>
                <a:ea typeface="Helvetica Light"/>
                <a:cs typeface="Helvetica Light"/>
                <a:sym typeface="Helvetica Light"/>
              </a:defRPr>
            </a:pPr>
            <a:r>
              <a:rPr>
                <a:latin typeface="新細明體"/>
                <a:ea typeface="新細明體"/>
                <a:cs typeface="新細明體"/>
                <a:sym typeface="新細明體"/>
              </a:rPr>
              <a:t>群聚（</a:t>
            </a:r>
            <a:r>
              <a:t>clustering</a:t>
            </a:r>
            <a:r>
              <a:rPr>
                <a:latin typeface="新細明體"/>
                <a:ea typeface="新細明體"/>
                <a:cs typeface="新細明體"/>
                <a:sym typeface="新細明體"/>
              </a:rPr>
              <a:t>）分析、</a:t>
            </a:r>
            <a:endParaRPr>
              <a:latin typeface="新細明體"/>
              <a:ea typeface="新細明體"/>
              <a:cs typeface="新細明體"/>
              <a:sym typeface="新細明體"/>
            </a:endParaRPr>
          </a:p>
          <a:p>
            <a:pPr algn="l" defTabSz="584200">
              <a:spcBef>
                <a:spcPts val="3200"/>
              </a:spcBef>
              <a:defRPr sz="2800">
                <a:solidFill>
                  <a:srgbClr val="000000"/>
                </a:solidFill>
                <a:latin typeface="Helvetica Light"/>
                <a:ea typeface="Helvetica Light"/>
                <a:cs typeface="Helvetica Light"/>
                <a:sym typeface="Helvetica Light"/>
              </a:defRPr>
            </a:pPr>
            <a:r>
              <a:rPr>
                <a:latin typeface="新細明體"/>
                <a:ea typeface="新細明體"/>
                <a:cs typeface="新細明體"/>
                <a:sym typeface="新細明體"/>
              </a:rPr>
              <a:t>關聯（</a:t>
            </a:r>
            <a:r>
              <a:t>association</a:t>
            </a:r>
            <a:r>
              <a:rPr>
                <a:latin typeface="新細明體"/>
                <a:ea typeface="新細明體"/>
                <a:cs typeface="新細明體"/>
                <a:sym typeface="新細明體"/>
              </a:rPr>
              <a:t>）分析、</a:t>
            </a:r>
            <a:endParaRPr>
              <a:latin typeface="新細明體"/>
              <a:ea typeface="新細明體"/>
              <a:cs typeface="新細明體"/>
              <a:sym typeface="新細明體"/>
            </a:endParaRPr>
          </a:p>
          <a:p>
            <a:pPr algn="l" defTabSz="584200">
              <a:spcBef>
                <a:spcPts val="3200"/>
              </a:spcBef>
              <a:defRPr sz="2800">
                <a:solidFill>
                  <a:srgbClr val="000000"/>
                </a:solidFill>
                <a:latin typeface="Helvetica Light"/>
                <a:ea typeface="Helvetica Light"/>
                <a:cs typeface="Helvetica Light"/>
                <a:sym typeface="Helvetica Light"/>
              </a:defRPr>
            </a:pPr>
            <a:r>
              <a:rPr>
                <a:latin typeface="新細明體"/>
                <a:ea typeface="新細明體"/>
                <a:cs typeface="新細明體"/>
                <a:sym typeface="新細明體"/>
              </a:rPr>
              <a:t>模式辨識（</a:t>
            </a:r>
            <a:r>
              <a:t>pattern recognition</a:t>
            </a:r>
            <a:r>
              <a:rPr>
                <a:latin typeface="新細明體"/>
                <a:ea typeface="新細明體"/>
                <a:cs typeface="新細明體"/>
                <a:sym typeface="新細明體"/>
              </a:rPr>
              <a:t>）、</a:t>
            </a:r>
            <a:endParaRPr>
              <a:latin typeface="新細明體"/>
              <a:ea typeface="新細明體"/>
              <a:cs typeface="新細明體"/>
              <a:sym typeface="新細明體"/>
            </a:endParaRPr>
          </a:p>
          <a:p>
            <a:pPr algn="l" defTabSz="584200">
              <a:spcBef>
                <a:spcPts val="3200"/>
              </a:spcBef>
              <a:defRPr sz="2800">
                <a:solidFill>
                  <a:srgbClr val="000000"/>
                </a:solidFill>
                <a:latin typeface="Helvetica Light"/>
                <a:ea typeface="Helvetica Light"/>
                <a:cs typeface="Helvetica Light"/>
                <a:sym typeface="Helvetica Light"/>
              </a:defRPr>
            </a:pPr>
            <a:r>
              <a:rPr>
                <a:latin typeface="新細明體"/>
                <a:ea typeface="新細明體"/>
                <a:cs typeface="新細明體"/>
                <a:sym typeface="新細明體"/>
              </a:rPr>
              <a:t>搜尋（</a:t>
            </a:r>
            <a:r>
              <a:t>search</a:t>
            </a:r>
            <a:r>
              <a:rPr>
                <a:latin typeface="新細明體"/>
                <a:ea typeface="新細明體"/>
                <a:cs typeface="新細明體"/>
                <a:sym typeface="新細明體"/>
              </a:rPr>
              <a:t>）等技術。</a:t>
            </a:r>
          </a:p>
        </p:txBody>
      </p:sp>
      <p:sp>
        <p:nvSpPr>
          <p:cNvPr id="640" name="知識面主要涵蓋：…"/>
          <p:cNvSpPr txBox="1"/>
          <p:nvPr/>
        </p:nvSpPr>
        <p:spPr>
          <a:xfrm>
            <a:off x="569077" y="2778670"/>
            <a:ext cx="14539599"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defRPr sz="3200">
                <a:solidFill>
                  <a:srgbClr val="000000"/>
                </a:solidFill>
                <a:latin typeface="Helvetica Light"/>
                <a:ea typeface="Helvetica Light"/>
                <a:cs typeface="Helvetica Light"/>
                <a:sym typeface="Helvetica Light"/>
              </a:defRPr>
            </a:pPr>
            <a:r>
              <a:t>知識面主要涵蓋：</a:t>
            </a:r>
          </a:p>
          <a:p>
            <a:pPr algn="l" defTabSz="584200">
              <a:defRPr sz="3200">
                <a:solidFill>
                  <a:srgbClr val="000000"/>
                </a:solidFill>
                <a:latin typeface="Helvetica Light"/>
                <a:ea typeface="Helvetica Light"/>
                <a:cs typeface="Helvetica Light"/>
                <a:sym typeface="Helvetica Light"/>
              </a:defRPr>
            </a:pPr>
            <a:r>
              <a:rPr>
                <a:solidFill>
                  <a:srgbClr val="FF2600"/>
                </a:solidFill>
                <a:latin typeface="新細明體"/>
                <a:ea typeface="新細明體"/>
                <a:cs typeface="新細明體"/>
                <a:sym typeface="新細明體"/>
              </a:rPr>
              <a:t>人工智慧</a:t>
            </a:r>
            <a:r>
              <a:rPr>
                <a:latin typeface="新細明體"/>
                <a:ea typeface="新細明體"/>
                <a:cs typeface="新細明體"/>
                <a:sym typeface="新細明體"/>
              </a:rPr>
              <a:t>（</a:t>
            </a:r>
            <a:r>
              <a:t>artificial intelligence</a:t>
            </a:r>
            <a:r>
              <a:rPr>
                <a:latin typeface="新細明體"/>
                <a:ea typeface="新細明體"/>
                <a:cs typeface="新細明體"/>
                <a:sym typeface="新細明體"/>
              </a:rPr>
              <a:t>）與</a:t>
            </a:r>
            <a:r>
              <a:rPr>
                <a:solidFill>
                  <a:srgbClr val="FF2600"/>
                </a:solidFill>
                <a:latin typeface="新細明體"/>
                <a:ea typeface="新細明體"/>
                <a:cs typeface="新細明體"/>
                <a:sym typeface="新細明體"/>
              </a:rPr>
              <a:t>機器學習</a:t>
            </a:r>
            <a:r>
              <a:rPr>
                <a:latin typeface="新細明體"/>
                <a:ea typeface="新細明體"/>
                <a:cs typeface="新細明體"/>
                <a:sym typeface="新細明體"/>
              </a:rPr>
              <a:t>（</a:t>
            </a:r>
            <a:r>
              <a:t>machine learning</a:t>
            </a:r>
            <a:r>
              <a:rPr>
                <a:latin typeface="新細明體"/>
                <a:ea typeface="新細明體"/>
                <a:cs typeface="新細明體"/>
                <a:sym typeface="新細明體"/>
              </a:rPr>
              <a:t>）</a:t>
            </a:r>
          </a:p>
        </p:txBody>
      </p:sp>
      <p:sp>
        <p:nvSpPr>
          <p:cNvPr id="641"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646" name="群組"/>
          <p:cNvGrpSpPr/>
          <p:nvPr/>
        </p:nvGrpSpPr>
        <p:grpSpPr>
          <a:xfrm>
            <a:off x="2014663" y="1114177"/>
            <a:ext cx="10059541" cy="1930401"/>
            <a:chOff x="0" y="0"/>
            <a:chExt cx="10059539" cy="1930400"/>
          </a:xfrm>
        </p:grpSpPr>
        <p:sp>
          <p:nvSpPr>
            <p:cNvPr id="643" name="Data…"/>
            <p:cNvSpPr txBox="1"/>
            <p:nvPr/>
          </p:nvSpPr>
          <p:spPr>
            <a:xfrm>
              <a:off x="0" y="0"/>
              <a:ext cx="2867407"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sz="6000">
                  <a:solidFill>
                    <a:srgbClr val="0433FF"/>
                  </a:solidFill>
                  <a:latin typeface="Helvetica Light"/>
                  <a:ea typeface="Helvetica Light"/>
                  <a:cs typeface="Helvetica Light"/>
                  <a:sym typeface="Helvetica Light"/>
                </a:defRPr>
              </a:pPr>
              <a:r>
                <a:t>Data</a:t>
              </a:r>
            </a:p>
            <a:p>
              <a:pPr defTabSz="584200">
                <a:defRPr sz="6000">
                  <a:solidFill>
                    <a:srgbClr val="0433FF"/>
                  </a:solidFill>
                  <a:latin typeface="Helvetica Light"/>
                  <a:ea typeface="Helvetica Light"/>
                  <a:cs typeface="Helvetica Light"/>
                  <a:sym typeface="Helvetica Light"/>
                </a:defRPr>
              </a:pPr>
              <a:r>
                <a:t>Science</a:t>
              </a:r>
            </a:p>
          </p:txBody>
        </p:sp>
        <p:sp>
          <p:nvSpPr>
            <p:cNvPr id="644" name="Information…"/>
            <p:cNvSpPr txBox="1"/>
            <p:nvPr/>
          </p:nvSpPr>
          <p:spPr>
            <a:xfrm>
              <a:off x="5908163" y="0"/>
              <a:ext cx="4151377"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sz="6000">
                  <a:solidFill>
                    <a:srgbClr val="0433FF"/>
                  </a:solidFill>
                  <a:latin typeface="Helvetica Light"/>
                  <a:ea typeface="Helvetica Light"/>
                  <a:cs typeface="Helvetica Light"/>
                  <a:sym typeface="Helvetica Light"/>
                </a:defRPr>
              </a:pPr>
              <a:r>
                <a:t>Information</a:t>
              </a:r>
            </a:p>
            <a:p>
              <a:pPr defTabSz="584200">
                <a:defRPr sz="6000">
                  <a:solidFill>
                    <a:srgbClr val="0433FF"/>
                  </a:solidFill>
                  <a:latin typeface="Helvetica Light"/>
                  <a:ea typeface="Helvetica Light"/>
                  <a:cs typeface="Helvetica Light"/>
                  <a:sym typeface="Helvetica Light"/>
                </a:defRPr>
              </a:pPr>
              <a:r>
                <a:t>Retrieval</a:t>
              </a:r>
            </a:p>
          </p:txBody>
        </p:sp>
        <p:sp>
          <p:nvSpPr>
            <p:cNvPr id="645" name="箭頭"/>
            <p:cNvSpPr/>
            <p:nvPr/>
          </p:nvSpPr>
          <p:spPr>
            <a:xfrm>
              <a:off x="3852736" y="330199"/>
              <a:ext cx="1270001" cy="1270001"/>
            </a:xfrm>
            <a:prstGeom prst="rightArrow">
              <a:avLst>
                <a:gd name="adj1" fmla="val 32000"/>
                <a:gd name="adj2" fmla="val 64000"/>
              </a:avLst>
            </a:prstGeom>
            <a:gradFill flip="none" rotWithShape="1">
              <a:gsLst>
                <a:gs pos="0">
                  <a:srgbClr val="FB4912"/>
                </a:gs>
                <a:gs pos="100000">
                  <a:srgbClr val="C82506"/>
                </a:gs>
              </a:gsLst>
              <a:lin ang="5400000" scaled="0"/>
            </a:gra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a:solidFill>
                    <a:srgbClr val="FFFFFF"/>
                  </a:solidFill>
                  <a:latin typeface="Helvetica Light"/>
                  <a:ea typeface="Helvetica Light"/>
                  <a:cs typeface="Helvetica Light"/>
                  <a:sym typeface="Helvetica Light"/>
                </a:defRPr>
              </a:pPr>
            </a:p>
          </p:txBody>
        </p:sp>
      </p:grpSp>
      <p:grpSp>
        <p:nvGrpSpPr>
          <p:cNvPr id="664" name="群組"/>
          <p:cNvGrpSpPr/>
          <p:nvPr/>
        </p:nvGrpSpPr>
        <p:grpSpPr>
          <a:xfrm>
            <a:off x="939819" y="3309478"/>
            <a:ext cx="11125162" cy="5489692"/>
            <a:chOff x="152476" y="0"/>
            <a:chExt cx="11125160" cy="5489690"/>
          </a:xfrm>
        </p:grpSpPr>
        <p:grpSp>
          <p:nvGrpSpPr>
            <p:cNvPr id="649" name="群組"/>
            <p:cNvGrpSpPr/>
            <p:nvPr/>
          </p:nvGrpSpPr>
          <p:grpSpPr>
            <a:xfrm>
              <a:off x="2684890" y="-1"/>
              <a:ext cx="5973623" cy="1517878"/>
              <a:chOff x="0" y="0"/>
              <a:chExt cx="5973621" cy="1517876"/>
            </a:xfrm>
          </p:grpSpPr>
          <p:sp>
            <p:nvSpPr>
              <p:cNvPr id="647" name="線條"/>
              <p:cNvSpPr/>
              <p:nvPr/>
            </p:nvSpPr>
            <p:spPr>
              <a:xfrm>
                <a:off x="0" y="797211"/>
                <a:ext cx="5973622"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a:solidFill>
                      <a:srgbClr val="000000"/>
                    </a:solidFill>
                    <a:latin typeface="Helvetica Light"/>
                    <a:ea typeface="Helvetica Light"/>
                    <a:cs typeface="Helvetica Light"/>
                    <a:sym typeface="Helvetica Light"/>
                  </a:defRPr>
                </a:pPr>
              </a:p>
            </p:txBody>
          </p:sp>
          <p:sp>
            <p:nvSpPr>
              <p:cNvPr id="648" name="線條"/>
              <p:cNvSpPr/>
              <p:nvPr/>
            </p:nvSpPr>
            <p:spPr>
              <a:xfrm flipV="1">
                <a:off x="2995578" y="-1"/>
                <a:ext cx="1" cy="15178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584200">
                  <a:defRPr>
                    <a:solidFill>
                      <a:srgbClr val="000000"/>
                    </a:solidFill>
                    <a:latin typeface="Helvetica Light"/>
                    <a:ea typeface="Helvetica Light"/>
                    <a:cs typeface="Helvetica Light"/>
                    <a:sym typeface="Helvetica Light"/>
                  </a:defRPr>
                </a:pPr>
              </a:p>
            </p:txBody>
          </p:sp>
        </p:grpSp>
        <p:sp>
          <p:nvSpPr>
            <p:cNvPr id="650" name="backward info"/>
            <p:cNvSpPr txBox="1"/>
            <p:nvPr/>
          </p:nvSpPr>
          <p:spPr>
            <a:xfrm>
              <a:off x="2354673" y="989843"/>
              <a:ext cx="300243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sz="3600">
                  <a:solidFill>
                    <a:srgbClr val="000000"/>
                  </a:solidFill>
                  <a:latin typeface="Helvetica Light"/>
                  <a:ea typeface="Helvetica Light"/>
                  <a:cs typeface="Helvetica Light"/>
                  <a:sym typeface="Helvetica Light"/>
                </a:defRPr>
              </a:lvl1pPr>
            </a:lstStyle>
            <a:p>
              <a:pPr/>
              <a:r>
                <a:t>backward info</a:t>
              </a:r>
            </a:p>
          </p:txBody>
        </p:sp>
        <p:sp>
          <p:nvSpPr>
            <p:cNvPr id="651" name="forward info"/>
            <p:cNvSpPr txBox="1"/>
            <p:nvPr/>
          </p:nvSpPr>
          <p:spPr>
            <a:xfrm>
              <a:off x="6146393" y="989843"/>
              <a:ext cx="251963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sz="3600">
                  <a:solidFill>
                    <a:srgbClr val="000000"/>
                  </a:solidFill>
                  <a:latin typeface="Helvetica Light"/>
                  <a:ea typeface="Helvetica Light"/>
                  <a:cs typeface="Helvetica Light"/>
                  <a:sym typeface="Helvetica Light"/>
                </a:defRPr>
              </a:lvl1pPr>
            </a:lstStyle>
            <a:p>
              <a:pPr/>
              <a:r>
                <a:t>forward info</a:t>
              </a:r>
            </a:p>
          </p:txBody>
        </p:sp>
        <p:sp>
          <p:nvSpPr>
            <p:cNvPr id="652" name="股價…"/>
            <p:cNvSpPr txBox="1"/>
            <p:nvPr/>
          </p:nvSpPr>
          <p:spPr>
            <a:xfrm>
              <a:off x="3049388" y="2301990"/>
              <a:ext cx="1613003" cy="318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股價</a:t>
              </a:r>
            </a:p>
            <a:p>
              <a:pPr defTabSz="584200">
                <a:defRPr sz="3600">
                  <a:solidFill>
                    <a:srgbClr val="000000"/>
                  </a:solidFill>
                  <a:latin typeface="Helvetica Light"/>
                  <a:ea typeface="Helvetica Light"/>
                  <a:cs typeface="Helvetica Light"/>
                  <a:sym typeface="Helvetica Light"/>
                </a:defRPr>
              </a:pPr>
              <a:r>
                <a:t>匯價</a:t>
              </a:r>
            </a:p>
            <a:p>
              <a:pPr defTabSz="584200">
                <a:defRPr sz="3600">
                  <a:solidFill>
                    <a:srgbClr val="000000"/>
                  </a:solidFill>
                  <a:latin typeface="Helvetica Light"/>
                  <a:ea typeface="Helvetica Light"/>
                  <a:cs typeface="Helvetica Light"/>
                  <a:sym typeface="Helvetica Light"/>
                </a:defRPr>
              </a:pPr>
              <a:r>
                <a:t>交易量</a:t>
              </a:r>
            </a:p>
            <a:p>
              <a:pPr defTabSz="584200">
                <a:defRPr sz="3600">
                  <a:solidFill>
                    <a:srgbClr val="000000"/>
                  </a:solidFill>
                  <a:latin typeface="Helvetica Light"/>
                  <a:ea typeface="Helvetica Light"/>
                  <a:cs typeface="Helvetica Light"/>
                  <a:sym typeface="Helvetica Light"/>
                </a:defRPr>
              </a:pPr>
              <a:r>
                <a:t>新聞</a:t>
              </a:r>
            </a:p>
            <a:p>
              <a:pPr defTabSz="584200">
                <a:defRPr sz="3600">
                  <a:solidFill>
                    <a:srgbClr val="000000"/>
                  </a:solidFill>
                  <a:latin typeface="Helvetica Light"/>
                  <a:ea typeface="Helvetica Light"/>
                  <a:cs typeface="Helvetica Light"/>
                  <a:sym typeface="Helvetica Light"/>
                </a:defRPr>
              </a:pPr>
              <a:r>
                <a:t>…</a:t>
              </a:r>
            </a:p>
          </p:txBody>
        </p:sp>
        <p:sp>
          <p:nvSpPr>
            <p:cNvPr id="653" name="Derivatives prices"/>
            <p:cNvSpPr txBox="1"/>
            <p:nvPr/>
          </p:nvSpPr>
          <p:spPr>
            <a:xfrm>
              <a:off x="5861077" y="1960124"/>
              <a:ext cx="377235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sz="3600">
                  <a:solidFill>
                    <a:srgbClr val="000000"/>
                  </a:solidFill>
                  <a:latin typeface="Helvetica Light"/>
                  <a:ea typeface="Helvetica Light"/>
                  <a:cs typeface="Helvetica Light"/>
                  <a:sym typeface="Helvetica Light"/>
                </a:defRPr>
              </a:lvl1pPr>
            </a:lstStyle>
            <a:p>
              <a:pPr/>
              <a:r>
                <a:t>Derivatives prices</a:t>
              </a:r>
            </a:p>
          </p:txBody>
        </p:sp>
        <p:sp>
          <p:nvSpPr>
            <p:cNvPr id="654" name="Spot prices"/>
            <p:cNvSpPr txBox="1"/>
            <p:nvPr/>
          </p:nvSpPr>
          <p:spPr>
            <a:xfrm>
              <a:off x="2630136" y="1960124"/>
              <a:ext cx="2451507"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sz="3600">
                  <a:solidFill>
                    <a:srgbClr val="000000"/>
                  </a:solidFill>
                  <a:latin typeface="Helvetica Light"/>
                  <a:ea typeface="Helvetica Light"/>
                  <a:cs typeface="Helvetica Light"/>
                  <a:sym typeface="Helvetica Light"/>
                </a:defRPr>
              </a:lvl1pPr>
            </a:lstStyle>
            <a:p>
              <a:pPr/>
              <a:r>
                <a:t>Spot prices</a:t>
              </a:r>
            </a:p>
          </p:txBody>
        </p:sp>
        <p:sp>
          <p:nvSpPr>
            <p:cNvPr id="655" name="期權…"/>
            <p:cNvSpPr txBox="1"/>
            <p:nvPr/>
          </p:nvSpPr>
          <p:spPr>
            <a:xfrm>
              <a:off x="6815734" y="2580685"/>
              <a:ext cx="1180949" cy="2374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期權</a:t>
              </a:r>
            </a:p>
            <a:p>
              <a:pPr defTabSz="584200">
                <a:defRPr sz="3600">
                  <a:solidFill>
                    <a:srgbClr val="000000"/>
                  </a:solidFill>
                  <a:latin typeface="Helvetica Light"/>
                  <a:ea typeface="Helvetica Light"/>
                  <a:cs typeface="Helvetica Light"/>
                  <a:sym typeface="Helvetica Light"/>
                </a:defRPr>
              </a:pPr>
              <a:r>
                <a:t>VIX</a:t>
              </a:r>
            </a:p>
            <a:p>
              <a:pPr defTabSz="584200">
                <a:defRPr sz="3600">
                  <a:solidFill>
                    <a:srgbClr val="000000"/>
                  </a:solidFill>
                  <a:latin typeface="Helvetica Light"/>
                  <a:ea typeface="Helvetica Light"/>
                  <a:cs typeface="Helvetica Light"/>
                  <a:sym typeface="Helvetica Light"/>
                </a:defRPr>
              </a:pPr>
              <a:r>
                <a:t>CDS</a:t>
              </a:r>
            </a:p>
            <a:p>
              <a:pPr defTabSz="584200">
                <a:defRPr sz="3600">
                  <a:solidFill>
                    <a:srgbClr val="000000"/>
                  </a:solidFill>
                  <a:latin typeface="Helvetica Light"/>
                  <a:ea typeface="Helvetica Light"/>
                  <a:cs typeface="Helvetica Light"/>
                  <a:sym typeface="Helvetica Light"/>
                </a:defRPr>
              </a:pPr>
              <a:r>
                <a:t>…</a:t>
              </a:r>
            </a:p>
          </p:txBody>
        </p:sp>
        <p:grpSp>
          <p:nvGrpSpPr>
            <p:cNvPr id="658" name="群組"/>
            <p:cNvGrpSpPr/>
            <p:nvPr/>
          </p:nvGrpSpPr>
          <p:grpSpPr>
            <a:xfrm>
              <a:off x="8036307" y="2924290"/>
              <a:ext cx="2053013" cy="819193"/>
              <a:chOff x="0" y="0"/>
              <a:chExt cx="2053011" cy="819191"/>
            </a:xfrm>
          </p:grpSpPr>
          <p:sp>
            <p:nvSpPr>
              <p:cNvPr id="656" name="線條"/>
              <p:cNvSpPr/>
              <p:nvPr/>
            </p:nvSpPr>
            <p:spPr>
              <a:xfrm flipH="1" flipV="1">
                <a:off x="-1" y="18735"/>
                <a:ext cx="205301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584200">
                  <a:defRPr>
                    <a:solidFill>
                      <a:srgbClr val="000000"/>
                    </a:solidFill>
                    <a:latin typeface="Helvetica Light"/>
                    <a:ea typeface="Helvetica Light"/>
                    <a:cs typeface="Helvetica Light"/>
                    <a:sym typeface="Helvetica Light"/>
                  </a:defRPr>
                </a:pPr>
              </a:p>
            </p:txBody>
          </p:sp>
          <p:sp>
            <p:nvSpPr>
              <p:cNvPr id="657" name="線條"/>
              <p:cNvSpPr/>
              <p:nvPr/>
            </p:nvSpPr>
            <p:spPr>
              <a:xfrm>
                <a:off x="2039777" y="0"/>
                <a:ext cx="1" cy="81919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a:solidFill>
                      <a:srgbClr val="000000"/>
                    </a:solidFill>
                    <a:latin typeface="Helvetica Light"/>
                    <a:ea typeface="Helvetica Light"/>
                    <a:cs typeface="Helvetica Light"/>
                    <a:sym typeface="Helvetica Light"/>
                  </a:defRPr>
                </a:pPr>
              </a:p>
            </p:txBody>
          </p:sp>
        </p:grpSp>
        <p:grpSp>
          <p:nvGrpSpPr>
            <p:cNvPr id="661" name="群組"/>
            <p:cNvGrpSpPr/>
            <p:nvPr/>
          </p:nvGrpSpPr>
          <p:grpSpPr>
            <a:xfrm>
              <a:off x="1171076" y="2924290"/>
              <a:ext cx="2053013" cy="819193"/>
              <a:chOff x="0" y="0"/>
              <a:chExt cx="2053011" cy="819191"/>
            </a:xfrm>
          </p:grpSpPr>
          <p:sp>
            <p:nvSpPr>
              <p:cNvPr id="659" name="線條"/>
              <p:cNvSpPr/>
              <p:nvPr/>
            </p:nvSpPr>
            <p:spPr>
              <a:xfrm flipH="1" flipV="1">
                <a:off x="-1" y="18735"/>
                <a:ext cx="205301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584200">
                  <a:defRPr>
                    <a:solidFill>
                      <a:srgbClr val="000000"/>
                    </a:solidFill>
                    <a:latin typeface="Helvetica Light"/>
                    <a:ea typeface="Helvetica Light"/>
                    <a:cs typeface="Helvetica Light"/>
                    <a:sym typeface="Helvetica Light"/>
                  </a:defRPr>
                </a:pPr>
              </a:p>
            </p:txBody>
          </p:sp>
          <p:sp>
            <p:nvSpPr>
              <p:cNvPr id="660" name="線條"/>
              <p:cNvSpPr/>
              <p:nvPr/>
            </p:nvSpPr>
            <p:spPr>
              <a:xfrm flipH="1">
                <a:off x="7152" y="0"/>
                <a:ext cx="1" cy="81919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a:solidFill>
                      <a:srgbClr val="000000"/>
                    </a:solidFill>
                    <a:latin typeface="Helvetica Light"/>
                    <a:ea typeface="Helvetica Light"/>
                    <a:cs typeface="Helvetica Light"/>
                    <a:sym typeface="Helvetica Light"/>
                  </a:defRPr>
                </a:pPr>
              </a:p>
            </p:txBody>
          </p:sp>
        </p:grpSp>
        <p:sp>
          <p:nvSpPr>
            <p:cNvPr id="662" name="機器學習"/>
            <p:cNvSpPr txBox="1"/>
            <p:nvPr/>
          </p:nvSpPr>
          <p:spPr>
            <a:xfrm>
              <a:off x="152476" y="3687092"/>
              <a:ext cx="1943101" cy="128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b="1" sz="3600">
                  <a:solidFill>
                    <a:srgbClr val="00882B"/>
                  </a:solidFill>
                  <a:latin typeface="Helvetica"/>
                  <a:ea typeface="Helvetica"/>
                  <a:cs typeface="Helvetica"/>
                  <a:sym typeface="Helvetica"/>
                </a:defRPr>
              </a:pPr>
            </a:p>
            <a:p>
              <a:pPr defTabSz="584200">
                <a:defRPr b="1" sz="3600">
                  <a:solidFill>
                    <a:srgbClr val="00882B"/>
                  </a:solidFill>
                  <a:latin typeface="Helvetica"/>
                  <a:ea typeface="Helvetica"/>
                  <a:cs typeface="Helvetica"/>
                  <a:sym typeface="Helvetica"/>
                </a:defRPr>
              </a:pPr>
              <a:r>
                <a:t>機器學習</a:t>
              </a:r>
            </a:p>
          </p:txBody>
        </p:sp>
        <p:sp>
          <p:nvSpPr>
            <p:cNvPr id="663" name="金融工程"/>
            <p:cNvSpPr txBox="1"/>
            <p:nvPr/>
          </p:nvSpPr>
          <p:spPr>
            <a:xfrm>
              <a:off x="9334537" y="3687092"/>
              <a:ext cx="1943101" cy="128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b="1" sz="3600">
                  <a:solidFill>
                    <a:srgbClr val="00882B"/>
                  </a:solidFill>
                  <a:latin typeface="Helvetica"/>
                  <a:ea typeface="Helvetica"/>
                  <a:cs typeface="Helvetica"/>
                  <a:sym typeface="Helvetica"/>
                </a:defRPr>
              </a:pPr>
            </a:p>
            <a:p>
              <a:pPr defTabSz="584200">
                <a:defRPr b="1" sz="3600">
                  <a:solidFill>
                    <a:srgbClr val="00882B"/>
                  </a:solidFill>
                  <a:latin typeface="Helvetica"/>
                  <a:ea typeface="Helvetica"/>
                  <a:cs typeface="Helvetica"/>
                  <a:sym typeface="Helvetica"/>
                </a:defRPr>
              </a:pPr>
              <a:r>
                <a:t>金融工程</a:t>
              </a:r>
            </a:p>
          </p:txBody>
        </p:sp>
      </p:grpSp>
      <p:sp>
        <p:nvSpPr>
          <p:cNvPr id="665" name="Model Driven"/>
          <p:cNvSpPr/>
          <p:nvPr/>
        </p:nvSpPr>
        <p:spPr>
          <a:xfrm>
            <a:off x="9703110" y="8461622"/>
            <a:ext cx="3308964" cy="1282049"/>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defTabSz="584200">
              <a:defRPr b="1">
                <a:solidFill>
                  <a:srgbClr val="000000"/>
                </a:solidFill>
                <a:latin typeface="Helvetica"/>
                <a:ea typeface="Helvetica"/>
                <a:cs typeface="Helvetica"/>
                <a:sym typeface="Helvetica"/>
              </a:defRPr>
            </a:lvl1pPr>
          </a:lstStyle>
          <a:p>
            <a:pPr/>
            <a:r>
              <a:t>Model Driven</a:t>
            </a:r>
          </a:p>
        </p:txBody>
      </p:sp>
      <p:sp>
        <p:nvSpPr>
          <p:cNvPr id="666" name="Data Driven"/>
          <p:cNvSpPr/>
          <p:nvPr/>
        </p:nvSpPr>
        <p:spPr>
          <a:xfrm>
            <a:off x="-7273" y="8461622"/>
            <a:ext cx="3308963" cy="1282049"/>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defTabSz="584200">
              <a:defRPr b="1">
                <a:solidFill>
                  <a:srgbClr val="000000"/>
                </a:solidFill>
                <a:latin typeface="Helvetica"/>
                <a:ea typeface="Helvetica"/>
                <a:cs typeface="Helvetica"/>
                <a:sym typeface="Helvetica"/>
              </a:defRPr>
            </a:lvl1pPr>
          </a:lstStyle>
          <a:p>
            <a:pPr/>
            <a:r>
              <a:t>Data Driven</a:t>
            </a:r>
          </a:p>
        </p:txBody>
      </p:sp>
      <p:sp>
        <p:nvSpPr>
          <p:cNvPr id="667"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65"/>
                                        </p:tgtEl>
                                        <p:attrNameLst>
                                          <p:attrName>style.visibility</p:attrName>
                                        </p:attrNameLst>
                                      </p:cBhvr>
                                      <p:to>
                                        <p:strVal val="visible"/>
                                      </p:to>
                                    </p:set>
                                    <p:anim calcmode="lin" valueType="num">
                                      <p:cBhvr>
                                        <p:cTn id="7" dur="1000" fill="hold"/>
                                        <p:tgtEl>
                                          <p:spTgt spid="665"/>
                                        </p:tgtEl>
                                        <p:attrNameLst>
                                          <p:attrName>ppt_x</p:attrName>
                                        </p:attrNameLst>
                                      </p:cBhvr>
                                      <p:tavLst>
                                        <p:tav tm="0">
                                          <p:val>
                                            <p:strVal val="0-#ppt_w/2"/>
                                          </p:val>
                                        </p:tav>
                                        <p:tav tm="100000">
                                          <p:val>
                                            <p:strVal val="#ppt_x"/>
                                          </p:val>
                                        </p:tav>
                                      </p:tavLst>
                                    </p:anim>
                                    <p:anim calcmode="lin" valueType="num">
                                      <p:cBhvr>
                                        <p:cTn id="8" dur="1000" fill="hold"/>
                                        <p:tgtEl>
                                          <p:spTgt spid="6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666"/>
                                        </p:tgtEl>
                                        <p:attrNameLst>
                                          <p:attrName>style.visibility</p:attrName>
                                        </p:attrNameLst>
                                      </p:cBhvr>
                                      <p:to>
                                        <p:strVal val="visible"/>
                                      </p:to>
                                    </p:set>
                                    <p:anim calcmode="lin" valueType="num">
                                      <p:cBhvr>
                                        <p:cTn id="13" dur="1000" fill="hold"/>
                                        <p:tgtEl>
                                          <p:spTgt spid="666"/>
                                        </p:tgtEl>
                                        <p:attrNameLst>
                                          <p:attrName>ppt_x</p:attrName>
                                        </p:attrNameLst>
                                      </p:cBhvr>
                                      <p:tavLst>
                                        <p:tav tm="0">
                                          <p:val>
                                            <p:strVal val="0-#ppt_w/2"/>
                                          </p:val>
                                        </p:tav>
                                        <p:tav tm="100000">
                                          <p:val>
                                            <p:strVal val="#ppt_x"/>
                                          </p:val>
                                        </p:tav>
                                      </p:tavLst>
                                    </p:anim>
                                    <p:anim calcmode="lin" valueType="num">
                                      <p:cBhvr>
                                        <p:cTn id="14" dur="1000" fill="hold"/>
                                        <p:tgtEl>
                                          <p:spTgt spid="6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5" grpId="1"/>
      <p:bldP build="whole" bldLvl="1" animBg="1" rev="0" advAuto="0" spid="666" grpId="2"/>
    </p:bldLst>
  </p:timing>
</p:sld>
</file>

<file path=ppt/slides/slide5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69" name="機器學習的研究"/>
          <p:cNvSpPr txBox="1"/>
          <p:nvPr>
            <p:ph type="title"/>
          </p:nvPr>
        </p:nvSpPr>
        <p:spPr>
          <a:xfrm>
            <a:off x="952500" y="190500"/>
            <a:ext cx="11099800" cy="2159000"/>
          </a:xfrm>
          <a:prstGeom prst="rect">
            <a:avLst/>
          </a:prstGeom>
        </p:spPr>
        <p:txBody>
          <a:bodyPr/>
          <a:lstStyle>
            <a:lvl1pPr>
              <a:defRPr>
                <a:solidFill>
                  <a:srgbClr val="0433FF"/>
                </a:solidFill>
              </a:defRPr>
            </a:lvl1pPr>
          </a:lstStyle>
          <a:p>
            <a:pPr/>
            <a:r>
              <a:t>機器學習的研究</a:t>
            </a:r>
          </a:p>
        </p:txBody>
      </p:sp>
      <p:sp>
        <p:nvSpPr>
          <p:cNvPr id="670" name="Approach: Statistical Learning Theory…"/>
          <p:cNvSpPr txBox="1"/>
          <p:nvPr/>
        </p:nvSpPr>
        <p:spPr>
          <a:xfrm>
            <a:off x="633316" y="2660639"/>
            <a:ext cx="5698374" cy="6184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spcBef>
                <a:spcPts val="3200"/>
              </a:spcBef>
              <a:defRPr sz="28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Approach:</a:t>
            </a:r>
            <a:r>
              <a:t> Statistical Learning Theory</a:t>
            </a:r>
          </a:p>
          <a:p>
            <a:pPr algn="l" defTabSz="584200">
              <a:spcBef>
                <a:spcPts val="3200"/>
              </a:spcBef>
              <a:defRPr sz="28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Problems: </a:t>
            </a:r>
            <a:r>
              <a:t>Classification, Regression, Pattern Recognition, Anomaly Detection, Ranking,…</a:t>
            </a:r>
          </a:p>
          <a:p>
            <a:pPr algn="l" defTabSz="584200">
              <a:spcBef>
                <a:spcPts val="3200"/>
              </a:spcBef>
              <a:defRPr sz="28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Frameworks:</a:t>
            </a:r>
            <a:r>
              <a:t> </a:t>
            </a:r>
            <a:r>
              <a:t>Supervised, unsupervised,…</a:t>
            </a:r>
          </a:p>
          <a:p>
            <a:pPr algn="l" defTabSz="584200">
              <a:spcBef>
                <a:spcPts val="3200"/>
              </a:spcBef>
              <a:defRPr sz="28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Methods: </a:t>
            </a:r>
            <a:r>
              <a:t>Decision Trees, Kernel Method, Support Vector Machine, Artificial Neural Networks, HMM,… </a:t>
            </a:r>
          </a:p>
        </p:txBody>
      </p:sp>
      <p:sp>
        <p:nvSpPr>
          <p:cNvPr id="671" name="「監督式學習」是依據觀測誤差調整輸入資料與輸出資料間的關係；也就是，將數據中的因（輸入數據）和果（輸出數據）之間的關係找出來，像是揭開黑盒子一般。常見的分析方法包括回歸（regression），…"/>
          <p:cNvSpPr txBox="1"/>
          <p:nvPr/>
        </p:nvSpPr>
        <p:spPr>
          <a:xfrm>
            <a:off x="6326137" y="1280628"/>
            <a:ext cx="5394922" cy="8944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spcBef>
                <a:spcPts val="3200"/>
              </a:spcBef>
              <a:defRPr sz="2800">
                <a:solidFill>
                  <a:srgbClr val="000000"/>
                </a:solidFill>
                <a:latin typeface="Helvetica Light"/>
                <a:ea typeface="Helvetica Light"/>
                <a:cs typeface="Helvetica Light"/>
                <a:sym typeface="Helvetica Light"/>
              </a:defRPr>
            </a:pPr>
            <a:r>
              <a:t>「監督式學習」是依據觀測誤差調整輸入資料與輸出資料間的關係；也就是，將數據中的因（輸入數據）和果（輸出數據）之間的關係找出來，像是揭開黑盒子一般。常見的分析方法包括回歸（</a:t>
            </a:r>
            <a:r>
              <a:rPr>
                <a:latin typeface="Times New Roman"/>
                <a:ea typeface="Times New Roman"/>
                <a:cs typeface="Times New Roman"/>
                <a:sym typeface="Times New Roman"/>
              </a:rPr>
              <a:t>regression</a:t>
            </a:r>
            <a:r>
              <a:t>），</a:t>
            </a:r>
          </a:p>
          <a:p>
            <a:pPr algn="l" defTabSz="584200">
              <a:spcBef>
                <a:spcPts val="3200"/>
              </a:spcBef>
              <a:defRPr sz="2800">
                <a:solidFill>
                  <a:srgbClr val="000000"/>
                </a:solidFill>
                <a:latin typeface="Helvetica Light"/>
                <a:ea typeface="Helvetica Light"/>
                <a:cs typeface="Helvetica Light"/>
                <a:sym typeface="Helvetica Light"/>
              </a:defRPr>
            </a:pPr>
            <a:r>
              <a:rPr>
                <a:latin typeface="Times New Roman"/>
                <a:ea typeface="Times New Roman"/>
                <a:cs typeface="Times New Roman"/>
                <a:sym typeface="Times New Roman"/>
              </a:rPr>
              <a:t>k-th  </a:t>
            </a:r>
            <a:r>
              <a:t>最近鄰法（</a:t>
            </a:r>
            <a:r>
              <a:rPr>
                <a:latin typeface="Times New Roman"/>
                <a:ea typeface="Times New Roman"/>
                <a:cs typeface="Times New Roman"/>
                <a:sym typeface="Times New Roman"/>
              </a:rPr>
              <a:t>k-th nearest neighbor method</a:t>
            </a:r>
            <a:r>
              <a:t>），</a:t>
            </a:r>
          </a:p>
          <a:p>
            <a:pPr algn="l" defTabSz="584200">
              <a:spcBef>
                <a:spcPts val="3200"/>
              </a:spcBef>
              <a:defRPr sz="2800">
                <a:solidFill>
                  <a:srgbClr val="000000"/>
                </a:solidFill>
                <a:latin typeface="Helvetica Light"/>
                <a:ea typeface="Helvetica Light"/>
                <a:cs typeface="Helvetica Light"/>
                <a:sym typeface="Helvetica Light"/>
              </a:defRPr>
            </a:pPr>
            <a:r>
              <a:t>支援向量機（</a:t>
            </a:r>
            <a:r>
              <a:rPr>
                <a:latin typeface="Times New Roman"/>
                <a:ea typeface="Times New Roman"/>
                <a:cs typeface="Times New Roman"/>
                <a:sym typeface="Times New Roman"/>
              </a:rPr>
              <a:t>support vector machine</a:t>
            </a:r>
            <a:r>
              <a:t>）</a:t>
            </a:r>
            <a:r>
              <a:rPr>
                <a:latin typeface="Times New Roman"/>
                <a:ea typeface="Times New Roman"/>
                <a:cs typeface="Times New Roman"/>
                <a:sym typeface="Times New Roman"/>
              </a:rPr>
              <a:t> </a:t>
            </a:r>
            <a:r>
              <a:t>，</a:t>
            </a:r>
          </a:p>
          <a:p>
            <a:pPr algn="l" defTabSz="584200">
              <a:spcBef>
                <a:spcPts val="3200"/>
              </a:spcBef>
              <a:defRPr sz="2800">
                <a:solidFill>
                  <a:srgbClr val="000000"/>
                </a:solidFill>
                <a:latin typeface="Helvetica Light"/>
                <a:ea typeface="Helvetica Light"/>
                <a:cs typeface="Helvetica Light"/>
                <a:sym typeface="Helvetica Light"/>
              </a:defRPr>
            </a:pPr>
            <a:r>
              <a:t>核方法（</a:t>
            </a:r>
            <a:r>
              <a:rPr>
                <a:latin typeface="Times New Roman"/>
                <a:ea typeface="Times New Roman"/>
                <a:cs typeface="Times New Roman"/>
                <a:sym typeface="Times New Roman"/>
              </a:rPr>
              <a:t>kernel method</a:t>
            </a:r>
            <a:r>
              <a:t>），</a:t>
            </a:r>
          </a:p>
          <a:p>
            <a:pPr algn="l" defTabSz="584200">
              <a:spcBef>
                <a:spcPts val="3200"/>
              </a:spcBef>
              <a:defRPr sz="2800">
                <a:solidFill>
                  <a:srgbClr val="000000"/>
                </a:solidFill>
                <a:latin typeface="Helvetica Light"/>
                <a:ea typeface="Helvetica Light"/>
                <a:cs typeface="Helvetica Light"/>
                <a:sym typeface="Helvetica Light"/>
              </a:defRPr>
            </a:pPr>
            <a:r>
              <a:t>類神經網路（</a:t>
            </a:r>
            <a:r>
              <a:rPr>
                <a:latin typeface="Times New Roman"/>
                <a:ea typeface="Times New Roman"/>
                <a:cs typeface="Times New Roman"/>
                <a:sym typeface="Times New Roman"/>
              </a:rPr>
              <a:t>artificial neural network </a:t>
            </a:r>
            <a:r>
              <a:t>）等等。</a:t>
            </a:r>
            <a:r>
              <a:rPr>
                <a:latin typeface="Times New Roman"/>
                <a:ea typeface="Times New Roman"/>
                <a:cs typeface="Times New Roman"/>
                <a:sym typeface="Times New Roman"/>
              </a:rPr>
              <a:t> </a:t>
            </a:r>
          </a:p>
        </p:txBody>
      </p:sp>
      <p:sp>
        <p:nvSpPr>
          <p:cNvPr id="672"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74" name="案例研究（ㄧ）:…"/>
          <p:cNvSpPr txBox="1"/>
          <p:nvPr>
            <p:ph type="title"/>
          </p:nvPr>
        </p:nvSpPr>
        <p:spPr>
          <a:xfrm>
            <a:off x="952500" y="177800"/>
            <a:ext cx="11099800" cy="2159000"/>
          </a:xfrm>
          <a:prstGeom prst="rect">
            <a:avLst/>
          </a:prstGeom>
        </p:spPr>
        <p:txBody>
          <a:bodyPr/>
          <a:lstStyle/>
          <a:p>
            <a:pPr defTabSz="420624">
              <a:defRPr sz="5760">
                <a:solidFill>
                  <a:srgbClr val="0433FF"/>
                </a:solidFill>
              </a:defRPr>
            </a:pPr>
            <a:r>
              <a:t>案例研究（ㄧ）:</a:t>
            </a:r>
          </a:p>
          <a:p>
            <a:pPr defTabSz="420624">
              <a:defRPr sz="5760">
                <a:solidFill>
                  <a:srgbClr val="0433FF"/>
                </a:solidFill>
              </a:defRPr>
            </a:pPr>
            <a:r>
              <a:t>線圖辨識（Chart Recognition）</a:t>
            </a:r>
          </a:p>
        </p:txBody>
      </p:sp>
      <p:sp>
        <p:nvSpPr>
          <p:cNvPr id="675" name="“chartist techniques are quite subjective and may not be quantifiable” by Ernest Chan, the author of Quantitative Trading."/>
          <p:cNvSpPr txBox="1"/>
          <p:nvPr>
            <p:ph type="body" sz="half" idx="1"/>
          </p:nvPr>
        </p:nvSpPr>
        <p:spPr>
          <a:xfrm>
            <a:off x="952500" y="2103288"/>
            <a:ext cx="11099800" cy="2405212"/>
          </a:xfrm>
          <a:prstGeom prst="rect">
            <a:avLst/>
          </a:prstGeom>
        </p:spPr>
        <p:txBody>
          <a:bodyPr/>
          <a:lstStyle>
            <a:lvl1pPr marL="0" indent="0" algn="ctr">
              <a:buSzTx/>
              <a:buNone/>
            </a:lvl1pPr>
          </a:lstStyle>
          <a:p>
            <a:pPr/>
            <a:r>
              <a:t>“chartist techniques are quite subjective and may not be quantifiable” by Ernest Chan, the author of Quantitative Trading.</a:t>
            </a:r>
          </a:p>
        </p:txBody>
      </p:sp>
      <p:pic>
        <p:nvPicPr>
          <p:cNvPr id="676" name="pasted-image.pdf" descr="pasted-image.pdf"/>
          <p:cNvPicPr>
            <a:picLocks noChangeAspect="1"/>
          </p:cNvPicPr>
          <p:nvPr/>
        </p:nvPicPr>
        <p:blipFill>
          <a:blip r:embed="rId2">
            <a:extLst/>
          </a:blip>
          <a:stretch>
            <a:fillRect/>
          </a:stretch>
        </p:blipFill>
        <p:spPr>
          <a:xfrm>
            <a:off x="501650" y="4410794"/>
            <a:ext cx="7755387" cy="2405212"/>
          </a:xfrm>
          <a:prstGeom prst="rect">
            <a:avLst/>
          </a:prstGeom>
          <a:ln w="12700">
            <a:miter lim="400000"/>
          </a:ln>
        </p:spPr>
      </p:pic>
      <p:pic>
        <p:nvPicPr>
          <p:cNvPr id="677" name="pasted-image.pdf" descr="pasted-image.pdf"/>
          <p:cNvPicPr>
            <a:picLocks noChangeAspect="1"/>
          </p:cNvPicPr>
          <p:nvPr/>
        </p:nvPicPr>
        <p:blipFill>
          <a:blip r:embed="rId3">
            <a:extLst/>
          </a:blip>
          <a:stretch>
            <a:fillRect/>
          </a:stretch>
        </p:blipFill>
        <p:spPr>
          <a:xfrm>
            <a:off x="4654550" y="7024538"/>
            <a:ext cx="7755386" cy="2405212"/>
          </a:xfrm>
          <a:prstGeom prst="rect">
            <a:avLst/>
          </a:prstGeom>
          <a:ln w="12700">
            <a:miter lim="400000"/>
          </a:ln>
        </p:spPr>
      </p:pic>
      <p:sp>
        <p:nvSpPr>
          <p:cNvPr id="678"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80" name="範例: Chart Patterns"/>
          <p:cNvSpPr txBox="1"/>
          <p:nvPr>
            <p:ph type="title"/>
          </p:nvPr>
        </p:nvSpPr>
        <p:spPr>
          <a:xfrm>
            <a:off x="952500" y="165100"/>
            <a:ext cx="11099800" cy="2159000"/>
          </a:xfrm>
          <a:prstGeom prst="rect">
            <a:avLst/>
          </a:prstGeom>
        </p:spPr>
        <p:txBody>
          <a:bodyPr/>
          <a:lstStyle>
            <a:lvl1pPr>
              <a:defRPr>
                <a:solidFill>
                  <a:srgbClr val="0433FF"/>
                </a:solidFill>
              </a:defRPr>
            </a:lvl1pPr>
          </a:lstStyle>
          <a:p>
            <a:pPr/>
            <a:r>
              <a:t>範例: Chart Patterns</a:t>
            </a:r>
          </a:p>
        </p:txBody>
      </p:sp>
      <p:grpSp>
        <p:nvGrpSpPr>
          <p:cNvPr id="687" name="群組"/>
          <p:cNvGrpSpPr/>
          <p:nvPr/>
        </p:nvGrpSpPr>
        <p:grpSpPr>
          <a:xfrm>
            <a:off x="3184865" y="2073049"/>
            <a:ext cx="6635070" cy="3976930"/>
            <a:chOff x="0" y="0"/>
            <a:chExt cx="6635068" cy="3976929"/>
          </a:xfrm>
        </p:grpSpPr>
        <p:pic>
          <p:nvPicPr>
            <p:cNvPr id="681" name="pasted-image.pdf" descr="pasted-image.pdf"/>
            <p:cNvPicPr>
              <a:picLocks noChangeAspect="1"/>
            </p:cNvPicPr>
            <p:nvPr/>
          </p:nvPicPr>
          <p:blipFill>
            <a:blip r:embed="rId2">
              <a:extLst/>
            </a:blip>
            <a:stretch>
              <a:fillRect/>
            </a:stretch>
          </p:blipFill>
          <p:spPr>
            <a:xfrm>
              <a:off x="0" y="2412121"/>
              <a:ext cx="2412901" cy="1443786"/>
            </a:xfrm>
            <a:prstGeom prst="rect">
              <a:avLst/>
            </a:prstGeom>
            <a:ln w="12700" cap="flat">
              <a:noFill/>
              <a:miter lim="400000"/>
            </a:ln>
            <a:effectLst/>
          </p:spPr>
        </p:pic>
        <p:pic>
          <p:nvPicPr>
            <p:cNvPr id="682" name="pasted-image.pdf" descr="pasted-image.pdf"/>
            <p:cNvPicPr>
              <a:picLocks noChangeAspect="1"/>
            </p:cNvPicPr>
            <p:nvPr/>
          </p:nvPicPr>
          <p:blipFill>
            <a:blip r:embed="rId3">
              <a:extLst/>
            </a:blip>
            <a:stretch>
              <a:fillRect/>
            </a:stretch>
          </p:blipFill>
          <p:spPr>
            <a:xfrm>
              <a:off x="4986818" y="0"/>
              <a:ext cx="1606424" cy="1647614"/>
            </a:xfrm>
            <a:prstGeom prst="rect">
              <a:avLst/>
            </a:prstGeom>
            <a:ln w="12700" cap="flat">
              <a:noFill/>
              <a:miter lim="400000"/>
            </a:ln>
            <a:effectLst/>
          </p:spPr>
        </p:pic>
        <p:pic>
          <p:nvPicPr>
            <p:cNvPr id="683" name="pasted-image.pdf" descr="pasted-image.pdf"/>
            <p:cNvPicPr>
              <a:picLocks noChangeAspect="1"/>
            </p:cNvPicPr>
            <p:nvPr/>
          </p:nvPicPr>
          <p:blipFill>
            <a:blip r:embed="rId4">
              <a:extLst/>
            </a:blip>
            <a:stretch>
              <a:fillRect/>
            </a:stretch>
          </p:blipFill>
          <p:spPr>
            <a:xfrm>
              <a:off x="2649960" y="210349"/>
              <a:ext cx="1664600" cy="1647614"/>
            </a:xfrm>
            <a:prstGeom prst="rect">
              <a:avLst/>
            </a:prstGeom>
            <a:ln w="12700" cap="flat">
              <a:noFill/>
              <a:miter lim="400000"/>
            </a:ln>
            <a:effectLst/>
          </p:spPr>
        </p:pic>
        <p:pic>
          <p:nvPicPr>
            <p:cNvPr id="684" name="pasted-image.pdf" descr="pasted-image.pdf"/>
            <p:cNvPicPr>
              <a:picLocks noChangeAspect="1"/>
            </p:cNvPicPr>
            <p:nvPr/>
          </p:nvPicPr>
          <p:blipFill>
            <a:blip r:embed="rId5">
              <a:extLst/>
            </a:blip>
            <a:stretch>
              <a:fillRect/>
            </a:stretch>
          </p:blipFill>
          <p:spPr>
            <a:xfrm>
              <a:off x="393371" y="335618"/>
              <a:ext cx="1626159" cy="1443786"/>
            </a:xfrm>
            <a:prstGeom prst="rect">
              <a:avLst/>
            </a:prstGeom>
            <a:ln w="12700" cap="flat">
              <a:noFill/>
              <a:miter lim="400000"/>
            </a:ln>
            <a:effectLst/>
          </p:spPr>
        </p:pic>
        <p:pic>
          <p:nvPicPr>
            <p:cNvPr id="685" name="pasted-image.pdf" descr="pasted-image.pdf"/>
            <p:cNvPicPr>
              <a:picLocks noChangeAspect="1"/>
            </p:cNvPicPr>
            <p:nvPr/>
          </p:nvPicPr>
          <p:blipFill>
            <a:blip r:embed="rId6">
              <a:extLst/>
            </a:blip>
            <a:stretch>
              <a:fillRect/>
            </a:stretch>
          </p:blipFill>
          <p:spPr>
            <a:xfrm>
              <a:off x="2531060" y="2244387"/>
              <a:ext cx="1690079" cy="1732543"/>
            </a:xfrm>
            <a:prstGeom prst="rect">
              <a:avLst/>
            </a:prstGeom>
            <a:ln w="12700" cap="flat">
              <a:noFill/>
              <a:miter lim="400000"/>
            </a:ln>
            <a:effectLst/>
          </p:spPr>
        </p:pic>
        <p:pic>
          <p:nvPicPr>
            <p:cNvPr id="686" name="pasted-image.pdf" descr="pasted-image.pdf"/>
            <p:cNvPicPr>
              <a:picLocks noChangeAspect="1"/>
            </p:cNvPicPr>
            <p:nvPr/>
          </p:nvPicPr>
          <p:blipFill>
            <a:blip r:embed="rId7">
              <a:extLst/>
            </a:blip>
            <a:stretch>
              <a:fillRect/>
            </a:stretch>
          </p:blipFill>
          <p:spPr>
            <a:xfrm>
              <a:off x="4944990" y="2227401"/>
              <a:ext cx="1690079" cy="1732543"/>
            </a:xfrm>
            <a:prstGeom prst="rect">
              <a:avLst/>
            </a:prstGeom>
            <a:ln w="12700" cap="flat">
              <a:noFill/>
              <a:miter lim="400000"/>
            </a:ln>
            <a:effectLst/>
          </p:spPr>
        </p:pic>
      </p:grpSp>
      <p:sp>
        <p:nvSpPr>
          <p:cNvPr id="688" name="台股有約 1500 檔的股票，大陸有約 2700 檔的股票，美股有約 8000 檔的股票，技術分析當中線圖辨識的傳統辦法既耗時又耗力，就算是金融機構的專業團隊也未能畢盡其功。交易自動化的價值在於大量、理性以及快速等優勢。"/>
          <p:cNvSpPr txBox="1"/>
          <p:nvPr/>
        </p:nvSpPr>
        <p:spPr>
          <a:xfrm>
            <a:off x="402071" y="6429560"/>
            <a:ext cx="12200658" cy="31555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defRPr sz="3600">
                <a:solidFill>
                  <a:srgbClr val="000000"/>
                </a:solidFill>
                <a:latin typeface="Helvetica Light"/>
                <a:ea typeface="Helvetica Light"/>
                <a:cs typeface="Helvetica Light"/>
                <a:sym typeface="Helvetica Light"/>
              </a:defRPr>
            </a:pPr>
            <a:r>
              <a:t>台股有約</a:t>
            </a:r>
            <a:r>
              <a:rPr>
                <a:latin typeface="Helvetica"/>
                <a:ea typeface="Helvetica"/>
                <a:cs typeface="Helvetica"/>
                <a:sym typeface="Helvetica"/>
              </a:rPr>
              <a:t> 1500 </a:t>
            </a:r>
            <a:r>
              <a:t>檔的股票，大陸有約</a:t>
            </a:r>
            <a:r>
              <a:rPr>
                <a:latin typeface="Helvetica"/>
                <a:ea typeface="Helvetica"/>
                <a:cs typeface="Helvetica"/>
                <a:sym typeface="Helvetica"/>
              </a:rPr>
              <a:t> 2700 </a:t>
            </a:r>
            <a:r>
              <a:t>檔的股票，美股有約</a:t>
            </a:r>
            <a:r>
              <a:rPr>
                <a:latin typeface="Helvetica"/>
                <a:ea typeface="Helvetica"/>
                <a:cs typeface="Helvetica"/>
                <a:sym typeface="Helvetica"/>
              </a:rPr>
              <a:t> 8000 </a:t>
            </a:r>
            <a:r>
              <a:t>檔的股票，技術分析當中線圖辨識的傳統辦法既耗時又耗力，就算是金融機構的專業團隊也未能畢盡其功。交易自動化的價值在於大量、理性以及快速等優勢。</a:t>
            </a:r>
            <a:endParaRPr>
              <a:latin typeface="Times New Roman"/>
              <a:ea typeface="Times New Roman"/>
              <a:cs typeface="Times New Roman"/>
              <a:sym typeface="Times New Roman"/>
            </a:endParaRPr>
          </a:p>
        </p:txBody>
      </p:sp>
      <p:sp>
        <p:nvSpPr>
          <p:cNvPr id="689"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91" name="A. Lo, H. Mamaysky, J. Wang. “Foundations of Technical Analysis: Computational Algorithms, Statistical Inference, and Empirical Implementation.” Journal of Finance. 2000."/>
          <p:cNvSpPr txBox="1"/>
          <p:nvPr>
            <p:ph type="title"/>
          </p:nvPr>
        </p:nvSpPr>
        <p:spPr>
          <a:prstGeom prst="rect">
            <a:avLst/>
          </a:prstGeom>
        </p:spPr>
        <p:txBody>
          <a:bodyPr/>
          <a:lstStyle>
            <a:lvl1pPr algn="l">
              <a:defRPr b="1" sz="3100">
                <a:solidFill>
                  <a:srgbClr val="0433FF"/>
                </a:solidFill>
                <a:latin typeface="Helvetica"/>
                <a:ea typeface="Helvetica"/>
                <a:cs typeface="Helvetica"/>
                <a:sym typeface="Helvetica"/>
              </a:defRPr>
            </a:lvl1pPr>
          </a:lstStyle>
          <a:p>
            <a:pPr/>
            <a:r>
              <a:t>A. Lo, H. Mamaysky, J. Wang. “Foundations of Technical Analysis: Computational Algorithms, Statistical Inference, and Empirical Implementation.” Journal of Finance. 2000. </a:t>
            </a:r>
          </a:p>
        </p:txBody>
      </p:sp>
      <p:sp>
        <p:nvSpPr>
          <p:cNvPr id="692" name="Kernel Smoothing of asset processes…"/>
          <p:cNvSpPr txBox="1"/>
          <p:nvPr/>
        </p:nvSpPr>
        <p:spPr>
          <a:xfrm>
            <a:off x="2570251" y="2631594"/>
            <a:ext cx="7864298"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584200">
              <a:defRPr sz="3600">
                <a:solidFill>
                  <a:srgbClr val="000000"/>
                </a:solidFill>
                <a:latin typeface="Helvetica Light"/>
                <a:ea typeface="Helvetica Light"/>
                <a:cs typeface="Helvetica Light"/>
                <a:sym typeface="Helvetica Light"/>
              </a:defRPr>
            </a:pPr>
            <a:r>
              <a:rPr>
                <a:solidFill>
                  <a:srgbClr val="FF2600"/>
                </a:solidFill>
              </a:rPr>
              <a:t>Kernel Smoothing</a:t>
            </a:r>
            <a:r>
              <a:t> of asset processes</a:t>
            </a:r>
          </a:p>
          <a:p>
            <a:pPr defTabSz="584200">
              <a:defRPr sz="3600">
                <a:solidFill>
                  <a:srgbClr val="000000"/>
                </a:solidFill>
                <a:latin typeface="Helvetica Light"/>
                <a:ea typeface="Helvetica Light"/>
                <a:cs typeface="Helvetica Light"/>
                <a:sym typeface="Helvetica Light"/>
              </a:defRPr>
            </a:pPr>
            <a:r>
              <a:t>+</a:t>
            </a:r>
          </a:p>
        </p:txBody>
      </p:sp>
      <p:pic>
        <p:nvPicPr>
          <p:cNvPr id="693" name="pasted-image.pdf" descr="pasted-image.pdf"/>
          <p:cNvPicPr>
            <a:picLocks noChangeAspect="1"/>
          </p:cNvPicPr>
          <p:nvPr/>
        </p:nvPicPr>
        <p:blipFill>
          <a:blip r:embed="rId2">
            <a:extLst/>
          </a:blip>
          <a:stretch>
            <a:fillRect/>
          </a:stretch>
        </p:blipFill>
        <p:spPr>
          <a:xfrm>
            <a:off x="6986192" y="4323483"/>
            <a:ext cx="5339216" cy="1106634"/>
          </a:xfrm>
          <a:prstGeom prst="rect">
            <a:avLst/>
          </a:prstGeom>
          <a:ln w="12700">
            <a:miter lim="400000"/>
          </a:ln>
        </p:spPr>
      </p:pic>
      <p:pic>
        <p:nvPicPr>
          <p:cNvPr id="694" name="pasted-image.pdf" descr="pasted-image.pdf"/>
          <p:cNvPicPr>
            <a:picLocks noChangeAspect="1"/>
          </p:cNvPicPr>
          <p:nvPr/>
        </p:nvPicPr>
        <p:blipFill>
          <a:blip r:embed="rId3">
            <a:extLst/>
          </a:blip>
          <a:stretch>
            <a:fillRect/>
          </a:stretch>
        </p:blipFill>
        <p:spPr>
          <a:xfrm>
            <a:off x="7118706" y="6286551"/>
            <a:ext cx="5074189" cy="1039778"/>
          </a:xfrm>
          <a:prstGeom prst="rect">
            <a:avLst/>
          </a:prstGeom>
          <a:ln w="12700">
            <a:miter lim="400000"/>
          </a:ln>
        </p:spPr>
      </p:pic>
      <p:pic>
        <p:nvPicPr>
          <p:cNvPr id="695" name="pasted-image.pdf" descr="pasted-image.pdf"/>
          <p:cNvPicPr>
            <a:picLocks noChangeAspect="1"/>
          </p:cNvPicPr>
          <p:nvPr/>
        </p:nvPicPr>
        <p:blipFill>
          <a:blip r:embed="rId4">
            <a:extLst/>
          </a:blip>
          <a:stretch>
            <a:fillRect/>
          </a:stretch>
        </p:blipFill>
        <p:spPr>
          <a:xfrm>
            <a:off x="307528" y="3853488"/>
            <a:ext cx="6729971" cy="3799224"/>
          </a:xfrm>
          <a:prstGeom prst="rect">
            <a:avLst/>
          </a:prstGeom>
          <a:ln w="12700">
            <a:miter lim="400000"/>
          </a:ln>
        </p:spPr>
      </p:pic>
      <p:sp>
        <p:nvSpPr>
          <p:cNvPr id="696"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台灣支付規範比較"/>
          <p:cNvSpPr txBox="1"/>
          <p:nvPr>
            <p:ph type="title"/>
          </p:nvPr>
        </p:nvSpPr>
        <p:spPr>
          <a:xfrm>
            <a:off x="952500" y="245665"/>
            <a:ext cx="11099800" cy="2159001"/>
          </a:xfrm>
          <a:prstGeom prst="rect">
            <a:avLst/>
          </a:prstGeom>
        </p:spPr>
        <p:txBody>
          <a:bodyPr/>
          <a:lstStyle>
            <a:lvl1pPr>
              <a:defRPr>
                <a:solidFill>
                  <a:srgbClr val="0433FF"/>
                </a:solidFill>
              </a:defRPr>
            </a:lvl1pPr>
          </a:lstStyle>
          <a:p>
            <a:pPr>
              <a:defRPr>
                <a:solidFill>
                  <a:srgbClr val="000000"/>
                </a:solidFill>
              </a:defRPr>
            </a:pPr>
            <a:r>
              <a:rPr>
                <a:solidFill>
                  <a:srgbClr val="0433FF"/>
                </a:solidFill>
              </a:rPr>
              <a:t>台灣支付規範比較</a:t>
            </a:r>
          </a:p>
        </p:txBody>
      </p:sp>
      <p:sp>
        <p:nvSpPr>
          <p:cNvPr id="385" name="幻燈片編號"/>
          <p:cNvSpPr txBox="1"/>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6" name="螢幕快照 2017-09-18 上午11.10.44.png" descr="螢幕快照 2017-09-18 上午11.10.44.png"/>
          <p:cNvPicPr>
            <a:picLocks noChangeAspect="1"/>
          </p:cNvPicPr>
          <p:nvPr/>
        </p:nvPicPr>
        <p:blipFill>
          <a:blip r:embed="rId2">
            <a:extLst/>
          </a:blip>
          <a:stretch>
            <a:fillRect/>
          </a:stretch>
        </p:blipFill>
        <p:spPr>
          <a:xfrm>
            <a:off x="113961" y="2302964"/>
            <a:ext cx="12776878" cy="6900272"/>
          </a:xfrm>
          <a:prstGeom prst="rect">
            <a:avLst/>
          </a:prstGeom>
          <a:ln w="12700">
            <a:miter lim="400000"/>
          </a:ln>
          <a:effectLst>
            <a:outerShdw sx="100000" sy="100000" kx="0" ky="0" algn="b" rotWithShape="0" blurRad="190500" dist="8455" dir="5400000">
              <a:srgbClr val="000000"/>
            </a:outerShdw>
          </a:effectLst>
        </p:spPr>
      </p:pic>
      <p:sp>
        <p:nvSpPr>
          <p:cNvPr id="387" name="Quiz"/>
          <p:cNvSpPr txBox="1"/>
          <p:nvPr/>
        </p:nvSpPr>
        <p:spPr>
          <a:xfrm rot="20580000">
            <a:off x="11015412" y="1766798"/>
            <a:ext cx="143591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i="1" sz="4800">
                <a:solidFill>
                  <a:srgbClr val="FF2600"/>
                </a:solidFill>
                <a:latin typeface="Avenir Heavy"/>
                <a:ea typeface="Avenir Heavy"/>
                <a:cs typeface="Avenir Heavy"/>
                <a:sym typeface="Avenir Heavy"/>
              </a:defRPr>
            </a:lvl1pPr>
          </a:lstStyle>
          <a:p>
            <a:pPr/>
            <a:r>
              <a:t>Quiz</a:t>
            </a:r>
          </a:p>
        </p:txBody>
      </p:sp>
      <p:graphicFrame>
        <p:nvGraphicFramePr>
          <p:cNvPr id="388" name="表格"/>
          <p:cNvGraphicFramePr/>
          <p:nvPr/>
        </p:nvGraphicFramePr>
        <p:xfrm>
          <a:off x="2627172" y="2643203"/>
          <a:ext cx="9723248" cy="635397"/>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9710547"/>
              </a:tblGrid>
              <a:tr h="622696">
                <a:tc>
                  <a:txBody>
                    <a:bodyPr/>
                    <a:lstStyle/>
                    <a:p>
                      <a:pPr defTabSz="914400">
                        <a:defRPr cap="none" spc="0" sz="2200">
                          <a:sym typeface="Avenir Next Medium"/>
                        </a:defRPr>
                      </a:pPr>
                    </a:p>
                  </a:txBody>
                  <a:tcPr marL="50800" marR="50800" marT="50800" marB="50800" anchor="ctr" anchorCtr="0" horzOverflow="overflow">
                    <a:lnL w="50800">
                      <a:solidFill>
                        <a:srgbClr val="FF2600"/>
                      </a:solidFill>
                      <a:miter lim="400000"/>
                    </a:lnL>
                    <a:lnR w="50800">
                      <a:solidFill>
                        <a:srgbClr val="FF2600"/>
                      </a:solidFill>
                      <a:miter lim="400000"/>
                    </a:lnR>
                    <a:lnT w="50800">
                      <a:solidFill>
                        <a:srgbClr val="FF2600"/>
                      </a:solidFill>
                      <a:miter lim="400000"/>
                    </a:lnT>
                    <a:lnB w="50800">
                      <a:solidFill>
                        <a:srgbClr val="FF2600"/>
                      </a:solidFill>
                      <a:miter lim="400000"/>
                    </a:lnB>
                  </a:tcPr>
                </a:tc>
              </a:tr>
            </a:tbl>
          </a:graphicData>
        </a:graphic>
      </p:graphicFrame>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98" name="Methods for Pattern (Chart) Recognition"/>
          <p:cNvSpPr txBox="1"/>
          <p:nvPr>
            <p:ph type="title"/>
          </p:nvPr>
        </p:nvSpPr>
        <p:spPr>
          <a:prstGeom prst="rect">
            <a:avLst/>
          </a:prstGeom>
        </p:spPr>
        <p:txBody>
          <a:bodyPr/>
          <a:lstStyle>
            <a:lvl1pPr defTabSz="490727">
              <a:defRPr sz="6719">
                <a:solidFill>
                  <a:srgbClr val="0433FF"/>
                </a:solidFill>
              </a:defRPr>
            </a:lvl1pPr>
          </a:lstStyle>
          <a:p>
            <a:pPr/>
            <a:r>
              <a:t>Methods for Pattern (Chart) Recognition</a:t>
            </a:r>
          </a:p>
        </p:txBody>
      </p:sp>
      <p:sp>
        <p:nvSpPr>
          <p:cNvPr id="699" name="Neural Network…"/>
          <p:cNvSpPr txBox="1"/>
          <p:nvPr>
            <p:ph type="body" idx="1"/>
          </p:nvPr>
        </p:nvSpPr>
        <p:spPr>
          <a:xfrm>
            <a:off x="2070100" y="3436168"/>
            <a:ext cx="11099800" cy="6039893"/>
          </a:xfrm>
          <a:prstGeom prst="rect">
            <a:avLst/>
          </a:prstGeom>
        </p:spPr>
        <p:txBody>
          <a:bodyPr/>
          <a:lstStyle/>
          <a:p>
            <a:pPr marL="0" indent="0" defTabSz="572516">
              <a:spcBef>
                <a:spcPts val="0"/>
              </a:spcBef>
              <a:buSzTx/>
              <a:buNone/>
              <a:defRPr b="1" sz="3136">
                <a:latin typeface="Helvetica"/>
                <a:ea typeface="Helvetica"/>
                <a:cs typeface="Helvetica"/>
                <a:sym typeface="Helvetica"/>
              </a:defRPr>
            </a:pPr>
            <a:r>
              <a:t>Neural Network</a:t>
            </a:r>
          </a:p>
          <a:p>
            <a:pPr marL="0" indent="0" defTabSz="572516">
              <a:spcBef>
                <a:spcPts val="0"/>
              </a:spcBef>
              <a:buSzTx/>
              <a:buNone/>
              <a:defRPr sz="2744"/>
            </a:pPr>
            <a:r>
              <a:t>K.Kainijo and T. Tanigawa (1993)</a:t>
            </a:r>
          </a:p>
          <a:p>
            <a:pPr marL="0" indent="0" defTabSz="448055">
              <a:spcBef>
                <a:spcPts val="0"/>
              </a:spcBef>
              <a:buSzTx/>
              <a:buNone/>
              <a:defRPr sz="1176">
                <a:latin typeface="Times New Roman"/>
                <a:ea typeface="Times New Roman"/>
                <a:cs typeface="Times New Roman"/>
                <a:sym typeface="Times New Roman"/>
              </a:defRPr>
            </a:pPr>
          </a:p>
          <a:p>
            <a:pPr marL="0" indent="0" defTabSz="572516">
              <a:spcBef>
                <a:spcPts val="0"/>
              </a:spcBef>
              <a:buSzTx/>
              <a:buNone/>
              <a:defRPr b="1" sz="3136">
                <a:latin typeface="Helvetica"/>
                <a:ea typeface="Helvetica"/>
                <a:cs typeface="Helvetica"/>
                <a:sym typeface="Helvetica"/>
              </a:defRPr>
            </a:pPr>
            <a:r>
              <a:t>Correlation</a:t>
            </a:r>
          </a:p>
          <a:p>
            <a:pPr marL="0" indent="0" defTabSz="572516">
              <a:spcBef>
                <a:spcPts val="0"/>
              </a:spcBef>
              <a:buSzTx/>
              <a:buNone/>
              <a:defRPr sz="2744"/>
            </a:pPr>
            <a:r>
              <a:t>S. C. Suh, D. Li, J. Gao (2004)</a:t>
            </a:r>
          </a:p>
          <a:p>
            <a:pPr marL="0" marR="448055" indent="0" defTabSz="448055">
              <a:lnSpc>
                <a:spcPts val="3100"/>
              </a:lnSpc>
              <a:spcBef>
                <a:spcPts val="0"/>
              </a:spcBef>
              <a:buSzTx/>
              <a:buNone/>
              <a:defRPr sz="1176">
                <a:latin typeface="Times New Roman"/>
                <a:ea typeface="Times New Roman"/>
                <a:cs typeface="Times New Roman"/>
                <a:sym typeface="Times New Roman"/>
              </a:defRPr>
            </a:pPr>
          </a:p>
          <a:p>
            <a:pPr marL="0" indent="0" defTabSz="572516">
              <a:spcBef>
                <a:spcPts val="0"/>
              </a:spcBef>
              <a:buSzTx/>
              <a:buNone/>
              <a:defRPr b="1" sz="3136">
                <a:latin typeface="Helvetica"/>
                <a:ea typeface="Helvetica"/>
                <a:cs typeface="Helvetica"/>
                <a:sym typeface="Helvetica"/>
              </a:defRPr>
            </a:pPr>
            <a:r>
              <a:t>Market Timing </a:t>
            </a:r>
          </a:p>
          <a:p>
            <a:pPr marL="0" indent="0" defTabSz="572516">
              <a:spcBef>
                <a:spcPts val="0"/>
              </a:spcBef>
              <a:buSzTx/>
              <a:buNone/>
              <a:defRPr sz="2744"/>
            </a:pPr>
            <a:r>
              <a:t>W. Leigh, N. Paz, R. Purvis (2002) </a:t>
            </a:r>
          </a:p>
          <a:p>
            <a:pPr marL="0" indent="0" defTabSz="448055">
              <a:spcBef>
                <a:spcPts val="0"/>
              </a:spcBef>
              <a:buSzTx/>
              <a:buNone/>
              <a:defRPr sz="1176">
                <a:latin typeface="Times New Roman"/>
                <a:ea typeface="Times New Roman"/>
                <a:cs typeface="Times New Roman"/>
                <a:sym typeface="Times New Roman"/>
              </a:defRPr>
            </a:pPr>
          </a:p>
          <a:p>
            <a:pPr marL="0" indent="0" defTabSz="572516">
              <a:spcBef>
                <a:spcPts val="0"/>
              </a:spcBef>
              <a:buSzTx/>
              <a:buNone/>
              <a:defRPr b="1" sz="3136">
                <a:latin typeface="Helvetica"/>
                <a:ea typeface="Helvetica"/>
                <a:cs typeface="Helvetica"/>
                <a:sym typeface="Helvetica"/>
              </a:defRPr>
            </a:pPr>
            <a:r>
              <a:t>Smoothing</a:t>
            </a:r>
          </a:p>
          <a:p>
            <a:pPr marL="0" indent="0" defTabSz="572516">
              <a:spcBef>
                <a:spcPts val="0"/>
              </a:spcBef>
              <a:buSzTx/>
              <a:buNone/>
              <a:defRPr sz="2744"/>
            </a:pPr>
            <a:r>
              <a:t>C. L. Osler and P. H. Chang (1995)</a:t>
            </a:r>
          </a:p>
          <a:p>
            <a:pPr marL="0" indent="0" defTabSz="572516">
              <a:spcBef>
                <a:spcPts val="0"/>
              </a:spcBef>
              <a:buSzTx/>
              <a:buNone/>
              <a:defRPr sz="2744"/>
            </a:pPr>
          </a:p>
          <a:p>
            <a:pPr marL="0" indent="0" defTabSz="572516">
              <a:spcBef>
                <a:spcPts val="4100"/>
              </a:spcBef>
              <a:buSzTx/>
              <a:buNone/>
              <a:defRPr sz="3528"/>
            </a:pPr>
            <a:r>
              <a:t>…</a:t>
            </a:r>
          </a:p>
        </p:txBody>
      </p:sp>
      <p:sp>
        <p:nvSpPr>
          <p:cNvPr id="700"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02" name="Current Approaches for…"/>
          <p:cNvSpPr txBox="1"/>
          <p:nvPr>
            <p:ph type="title"/>
          </p:nvPr>
        </p:nvSpPr>
        <p:spPr>
          <a:prstGeom prst="rect">
            <a:avLst/>
          </a:prstGeom>
        </p:spPr>
        <p:txBody>
          <a:bodyPr/>
          <a:lstStyle/>
          <a:p>
            <a:pPr defTabSz="490727">
              <a:defRPr sz="6719">
                <a:solidFill>
                  <a:srgbClr val="0433FF"/>
                </a:solidFill>
              </a:defRPr>
            </a:pPr>
            <a:r>
              <a:t>Current Approaches for </a:t>
            </a:r>
          </a:p>
          <a:p>
            <a:pPr defTabSz="490727">
              <a:defRPr sz="6719">
                <a:solidFill>
                  <a:srgbClr val="0433FF"/>
                </a:solidFill>
              </a:defRPr>
            </a:pPr>
            <a:r>
              <a:t>Pattern(Chart) Recognition</a:t>
            </a:r>
          </a:p>
        </p:txBody>
      </p:sp>
      <p:sp>
        <p:nvSpPr>
          <p:cNvPr id="703" name="Artificial Neural Network…"/>
          <p:cNvSpPr txBox="1"/>
          <p:nvPr>
            <p:ph type="body" sz="half" idx="1"/>
          </p:nvPr>
        </p:nvSpPr>
        <p:spPr>
          <a:xfrm>
            <a:off x="952500" y="3163689"/>
            <a:ext cx="11099800" cy="4342011"/>
          </a:xfrm>
          <a:prstGeom prst="rect">
            <a:avLst/>
          </a:prstGeom>
        </p:spPr>
        <p:txBody>
          <a:bodyPr/>
          <a:lstStyle/>
          <a:p>
            <a:pPr/>
            <a:r>
              <a:t>Artificial Neural Network</a:t>
            </a:r>
          </a:p>
          <a:p>
            <a:pPr/>
            <a:r>
              <a:t>Kernel Regression</a:t>
            </a:r>
          </a:p>
          <a:p>
            <a:pPr/>
            <a:r>
              <a:t>Correlations, Fourier Transform…</a:t>
            </a:r>
          </a:p>
        </p:txBody>
      </p:sp>
      <p:sp>
        <p:nvSpPr>
          <p:cNvPr id="704"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06" name="哼唱選歌"/>
          <p:cNvSpPr txBox="1"/>
          <p:nvPr>
            <p:ph type="title"/>
          </p:nvPr>
        </p:nvSpPr>
        <p:spPr>
          <a:prstGeom prst="rect">
            <a:avLst/>
          </a:prstGeom>
        </p:spPr>
        <p:txBody>
          <a:bodyPr/>
          <a:lstStyle>
            <a:lvl1pPr>
              <a:defRPr>
                <a:solidFill>
                  <a:srgbClr val="0433FF"/>
                </a:solidFill>
              </a:defRPr>
            </a:lvl1pPr>
          </a:lstStyle>
          <a:p>
            <a:pPr/>
            <a:r>
              <a:t>哼唱選歌</a:t>
            </a:r>
          </a:p>
        </p:txBody>
      </p:sp>
      <p:pic>
        <p:nvPicPr>
          <p:cNvPr id="707" name="pasted-image.pdf" descr="pasted-image.pdf"/>
          <p:cNvPicPr>
            <a:picLocks noChangeAspect="1"/>
          </p:cNvPicPr>
          <p:nvPr/>
        </p:nvPicPr>
        <p:blipFill>
          <a:blip r:embed="rId2">
            <a:extLst/>
          </a:blip>
          <a:stretch>
            <a:fillRect/>
          </a:stretch>
        </p:blipFill>
        <p:spPr>
          <a:xfrm>
            <a:off x="3159001" y="2882900"/>
            <a:ext cx="6686798" cy="5918200"/>
          </a:xfrm>
          <a:prstGeom prst="rect">
            <a:avLst/>
          </a:prstGeom>
          <a:ln w="12700">
            <a:miter lim="400000"/>
          </a:ln>
        </p:spPr>
      </p:pic>
      <p:sp>
        <p:nvSpPr>
          <p:cNvPr id="708" name="Url:  http://mirlab.org/demo/miracle"/>
          <p:cNvSpPr txBox="1"/>
          <p:nvPr/>
        </p:nvSpPr>
        <p:spPr>
          <a:xfrm>
            <a:off x="785589" y="2260599"/>
            <a:ext cx="487397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74320" indent="-274320" algn="l">
              <a:defRPr u="sng">
                <a:solidFill>
                  <a:srgbClr val="000000"/>
                </a:solidFill>
                <a:latin typeface="Calibri"/>
                <a:ea typeface="Calibri"/>
                <a:cs typeface="Calibri"/>
                <a:sym typeface="Calibri"/>
              </a:defRPr>
            </a:pPr>
            <a:r>
              <a:rPr u="none"/>
              <a:t>Url:  </a:t>
            </a:r>
            <a:r>
              <a:t>http://mirlab.org/demo/miracle</a:t>
            </a:r>
            <a:endParaRPr u="none"/>
          </a:p>
        </p:txBody>
      </p:sp>
      <p:sp>
        <p:nvSpPr>
          <p:cNvPr id="709"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11" name="A New and Robust Method:…"/>
          <p:cNvSpPr txBox="1"/>
          <p:nvPr>
            <p:ph type="title"/>
          </p:nvPr>
        </p:nvSpPr>
        <p:spPr>
          <a:prstGeom prst="rect">
            <a:avLst/>
          </a:prstGeom>
        </p:spPr>
        <p:txBody>
          <a:bodyPr/>
          <a:lstStyle/>
          <a:p>
            <a:pPr defTabSz="233679">
              <a:defRPr sz="3200"/>
            </a:pPr>
            <a:r>
              <a:t>A New and Robust Method:</a:t>
            </a:r>
          </a:p>
          <a:p>
            <a:pPr defTabSz="233679">
              <a:defRPr sz="3200">
                <a:solidFill>
                  <a:srgbClr val="FF2600"/>
                </a:solidFill>
              </a:defRPr>
            </a:pPr>
            <a:r>
              <a:t>Query by Singing/Humming</a:t>
            </a:r>
          </a:p>
          <a:p>
            <a:pPr defTabSz="233679">
              <a:defRPr sz="3200">
                <a:solidFill>
                  <a:srgbClr val="FF2600"/>
                </a:solidFill>
              </a:defRPr>
            </a:pPr>
            <a:r>
              <a:t>（哼唱選歌）</a:t>
            </a:r>
          </a:p>
        </p:txBody>
      </p:sp>
      <p:pic>
        <p:nvPicPr>
          <p:cNvPr id="712" name="pasted-image.pdf" descr="pasted-image.pdf"/>
          <p:cNvPicPr>
            <a:picLocks noChangeAspect="1"/>
          </p:cNvPicPr>
          <p:nvPr/>
        </p:nvPicPr>
        <p:blipFill>
          <a:blip r:embed="rId2">
            <a:extLst/>
          </a:blip>
          <a:stretch>
            <a:fillRect/>
          </a:stretch>
        </p:blipFill>
        <p:spPr>
          <a:xfrm>
            <a:off x="2959100" y="4756150"/>
            <a:ext cx="7086600" cy="3873500"/>
          </a:xfrm>
          <a:prstGeom prst="rect">
            <a:avLst/>
          </a:prstGeom>
          <a:ln w="12700">
            <a:miter lim="400000"/>
          </a:ln>
        </p:spPr>
      </p:pic>
      <p:sp>
        <p:nvSpPr>
          <p:cNvPr id="713" name="Linear scaling"/>
          <p:cNvSpPr txBox="1"/>
          <p:nvPr/>
        </p:nvSpPr>
        <p:spPr>
          <a:xfrm>
            <a:off x="811609" y="2457449"/>
            <a:ext cx="284718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b="1" sz="3200">
                <a:solidFill>
                  <a:srgbClr val="000000"/>
                </a:solidFill>
                <a:latin typeface="Helvetica"/>
                <a:ea typeface="Helvetica"/>
                <a:cs typeface="Helvetica"/>
                <a:sym typeface="Helvetica"/>
              </a:defRPr>
            </a:lvl1pPr>
          </a:lstStyle>
          <a:p>
            <a:pPr/>
            <a:r>
              <a:t>Linear scaling</a:t>
            </a:r>
          </a:p>
        </p:txBody>
      </p:sp>
      <p:sp>
        <p:nvSpPr>
          <p:cNvPr id="714" name="People may sing/hum faster or slower than the original song"/>
          <p:cNvSpPr txBox="1"/>
          <p:nvPr/>
        </p:nvSpPr>
        <p:spPr>
          <a:xfrm>
            <a:off x="1406694" y="3359150"/>
            <a:ext cx="764033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40080" indent="-274320" algn="l">
              <a:defRPr sz="2100">
                <a:solidFill>
                  <a:srgbClr val="000000"/>
                </a:solidFill>
                <a:latin typeface="Calibri"/>
                <a:ea typeface="Calibri"/>
                <a:cs typeface="Calibri"/>
                <a:sym typeface="Calibri"/>
              </a:defRPr>
            </a:lvl1pPr>
          </a:lstStyle>
          <a:p>
            <a:pPr/>
            <a:r>
              <a:t>People may sing/hum faster or slower than the original song</a:t>
            </a:r>
          </a:p>
        </p:txBody>
      </p:sp>
      <p:sp>
        <p:nvSpPr>
          <p:cNvPr id="715" name="Lengthen or shorten the pitch vector"/>
          <p:cNvSpPr txBox="1"/>
          <p:nvPr/>
        </p:nvSpPr>
        <p:spPr>
          <a:xfrm>
            <a:off x="1391076" y="4025900"/>
            <a:ext cx="482409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40080" indent="-274320" algn="l">
              <a:defRPr sz="2100">
                <a:solidFill>
                  <a:srgbClr val="000000"/>
                </a:solidFill>
                <a:latin typeface="Calibri"/>
                <a:ea typeface="Calibri"/>
                <a:cs typeface="Calibri"/>
                <a:sym typeface="Calibri"/>
              </a:defRPr>
            </a:lvl1pPr>
          </a:lstStyle>
          <a:p>
            <a:pPr/>
            <a:r>
              <a:t>Lengthen or shorten the pitch vector</a:t>
            </a:r>
          </a:p>
        </p:txBody>
      </p:sp>
      <p:sp>
        <p:nvSpPr>
          <p:cNvPr id="716"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18" name="搜尋線型"/>
          <p:cNvSpPr txBox="1"/>
          <p:nvPr>
            <p:ph type="title"/>
          </p:nvPr>
        </p:nvSpPr>
        <p:spPr>
          <a:xfrm>
            <a:off x="952500" y="-38100"/>
            <a:ext cx="11099800" cy="2159000"/>
          </a:xfrm>
          <a:prstGeom prst="rect">
            <a:avLst/>
          </a:prstGeom>
        </p:spPr>
        <p:txBody>
          <a:bodyPr/>
          <a:lstStyle>
            <a:lvl1pPr>
              <a:defRPr>
                <a:solidFill>
                  <a:srgbClr val="0433FF"/>
                </a:solidFill>
              </a:defRPr>
            </a:lvl1pPr>
          </a:lstStyle>
          <a:p>
            <a:pPr/>
            <a:r>
              <a:t>搜尋線型</a:t>
            </a:r>
          </a:p>
        </p:txBody>
      </p:sp>
      <p:pic>
        <p:nvPicPr>
          <p:cNvPr id="719" name="pasted-image.pdf" descr="pasted-image.pdf"/>
          <p:cNvPicPr>
            <a:picLocks noChangeAspect="1"/>
          </p:cNvPicPr>
          <p:nvPr/>
        </p:nvPicPr>
        <p:blipFill>
          <a:blip r:embed="rId2">
            <a:extLst/>
          </a:blip>
          <a:stretch>
            <a:fillRect/>
          </a:stretch>
        </p:blipFill>
        <p:spPr>
          <a:xfrm>
            <a:off x="951320" y="5248653"/>
            <a:ext cx="4768106" cy="3565341"/>
          </a:xfrm>
          <a:prstGeom prst="rect">
            <a:avLst/>
          </a:prstGeom>
          <a:ln w="12700">
            <a:miter lim="400000"/>
          </a:ln>
        </p:spPr>
      </p:pic>
      <p:pic>
        <p:nvPicPr>
          <p:cNvPr id="720" name="pasted-image.pdf" descr="pasted-image.pdf"/>
          <p:cNvPicPr>
            <a:picLocks noChangeAspect="1"/>
          </p:cNvPicPr>
          <p:nvPr/>
        </p:nvPicPr>
        <p:blipFill>
          <a:blip r:embed="rId3">
            <a:extLst/>
          </a:blip>
          <a:stretch>
            <a:fillRect/>
          </a:stretch>
        </p:blipFill>
        <p:spPr>
          <a:xfrm>
            <a:off x="6202376" y="1955048"/>
            <a:ext cx="4937942" cy="7596104"/>
          </a:xfrm>
          <a:prstGeom prst="rect">
            <a:avLst/>
          </a:prstGeom>
          <a:ln w="12700">
            <a:miter lim="400000"/>
          </a:ln>
        </p:spPr>
      </p:pic>
      <p:sp>
        <p:nvSpPr>
          <p:cNvPr id="721"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2" name="【股價型態搜尋線上系統】…"/>
          <p:cNvSpPr txBox="1"/>
          <p:nvPr/>
        </p:nvSpPr>
        <p:spPr>
          <a:xfrm>
            <a:off x="472332" y="2790830"/>
            <a:ext cx="5726083" cy="22129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solidFill>
                  <a:srgbClr val="FF2600"/>
                </a:solidFill>
              </a:defRPr>
            </a:pPr>
            <a:r>
              <a:t>【股價型態搜尋線上系統】</a:t>
            </a:r>
          </a:p>
          <a:p>
            <a:pPr/>
            <a:r>
              <a:t>在上面白色的區塊用滑鼠畫個型態(M頭、W底、cup and handle、...)，系統就會幫你搜尋，反應時間約三到五秒。</a:t>
            </a:r>
          </a:p>
          <a:p>
            <a:pPr>
              <a:defRPr>
                <a:solidFill>
                  <a:srgbClr val="FF2600"/>
                </a:solidFill>
              </a:defRPr>
            </a:pPr>
            <a:r>
              <a:rPr u="sng">
                <a:hlinkClick r:id="rId4" invalidUrl="" action="" tgtFrame="" tooltip="" history="1" highlightClick="0" endSnd="0"/>
              </a:rPr>
              <a:t>http://140.114.89.25/~geniusturtle/sps/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24" name="客製化線型"/>
          <p:cNvSpPr txBox="1"/>
          <p:nvPr>
            <p:ph type="title"/>
          </p:nvPr>
        </p:nvSpPr>
        <p:spPr>
          <a:prstGeom prst="rect">
            <a:avLst/>
          </a:prstGeom>
        </p:spPr>
        <p:txBody>
          <a:bodyPr/>
          <a:lstStyle>
            <a:lvl1pPr>
              <a:defRPr>
                <a:solidFill>
                  <a:srgbClr val="0433FF"/>
                </a:solidFill>
              </a:defRPr>
            </a:lvl1pPr>
          </a:lstStyle>
          <a:p>
            <a:pPr/>
            <a:r>
              <a:t>客製化線型</a:t>
            </a:r>
          </a:p>
        </p:txBody>
      </p:sp>
      <p:pic>
        <p:nvPicPr>
          <p:cNvPr id="725" name="pasted-image.pdf" descr="pasted-image.pdf"/>
          <p:cNvPicPr>
            <a:picLocks noChangeAspect="1"/>
          </p:cNvPicPr>
          <p:nvPr/>
        </p:nvPicPr>
        <p:blipFill>
          <a:blip r:embed="rId2">
            <a:extLst/>
          </a:blip>
          <a:stretch>
            <a:fillRect/>
          </a:stretch>
        </p:blipFill>
        <p:spPr>
          <a:xfrm>
            <a:off x="583894" y="3035300"/>
            <a:ext cx="11837012" cy="4809315"/>
          </a:xfrm>
          <a:prstGeom prst="rect">
            <a:avLst/>
          </a:prstGeom>
          <a:ln w="12700">
            <a:miter lim="400000"/>
          </a:ln>
        </p:spPr>
      </p:pic>
      <p:sp>
        <p:nvSpPr>
          <p:cNvPr id="726"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28" name="GPU Acceleration"/>
          <p:cNvSpPr txBox="1"/>
          <p:nvPr>
            <p:ph type="title"/>
          </p:nvPr>
        </p:nvSpPr>
        <p:spPr>
          <a:xfrm>
            <a:off x="2148433" y="444500"/>
            <a:ext cx="8430667" cy="1577331"/>
          </a:xfrm>
          <a:prstGeom prst="rect">
            <a:avLst/>
          </a:prstGeom>
        </p:spPr>
        <p:txBody>
          <a:bodyPr/>
          <a:lstStyle>
            <a:lvl1pPr>
              <a:defRPr sz="6000">
                <a:solidFill>
                  <a:srgbClr val="0433FF"/>
                </a:solidFill>
              </a:defRPr>
            </a:lvl1pPr>
          </a:lstStyle>
          <a:p>
            <a:pPr/>
            <a:r>
              <a:t>GPU Acceleration</a:t>
            </a:r>
          </a:p>
        </p:txBody>
      </p:sp>
      <p:pic>
        <p:nvPicPr>
          <p:cNvPr id="729" name="unknown.png" descr="unknown.png"/>
          <p:cNvPicPr>
            <a:picLocks noChangeAspect="1"/>
          </p:cNvPicPr>
          <p:nvPr/>
        </p:nvPicPr>
        <p:blipFill>
          <a:blip r:embed="rId2">
            <a:extLst/>
          </a:blip>
          <a:stretch>
            <a:fillRect/>
          </a:stretch>
        </p:blipFill>
        <p:spPr>
          <a:xfrm>
            <a:off x="6420126" y="2634573"/>
            <a:ext cx="5989948" cy="4484454"/>
          </a:xfrm>
          <a:prstGeom prst="rect">
            <a:avLst/>
          </a:prstGeom>
          <a:ln w="12700">
            <a:miter lim="400000"/>
          </a:ln>
        </p:spPr>
      </p:pic>
      <p:sp>
        <p:nvSpPr>
          <p:cNvPr id="730" name="GPU Parallel Computing can further speed up novel Matlab by 100X"/>
          <p:cNvSpPr txBox="1"/>
          <p:nvPr/>
        </p:nvSpPr>
        <p:spPr>
          <a:xfrm>
            <a:off x="1479312" y="7731769"/>
            <a:ext cx="9768909" cy="1193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4200">
              <a:defRPr sz="3600">
                <a:solidFill>
                  <a:srgbClr val="FF2600"/>
                </a:solidFill>
                <a:latin typeface="Helvetica Light"/>
                <a:ea typeface="Helvetica Light"/>
                <a:cs typeface="Helvetica Light"/>
                <a:sym typeface="Helvetica Light"/>
              </a:defRPr>
            </a:pPr>
            <a:r>
              <a:t>GPU Parallel Computing can further speed up novel Matlab by </a:t>
            </a:r>
            <a:r>
              <a:rPr b="1" i="1">
                <a:latin typeface="Helvetica"/>
                <a:ea typeface="Helvetica"/>
                <a:cs typeface="Helvetica"/>
                <a:sym typeface="Helvetica"/>
              </a:rPr>
              <a:t>100X</a:t>
            </a:r>
          </a:p>
        </p:txBody>
      </p:sp>
      <p:pic>
        <p:nvPicPr>
          <p:cNvPr id="731" name="gpu-computing-image-1.png" descr="gpu-computing-image-1.png"/>
          <p:cNvPicPr>
            <a:picLocks noChangeAspect="1"/>
          </p:cNvPicPr>
          <p:nvPr/>
        </p:nvPicPr>
        <p:blipFill>
          <a:blip r:embed="rId3">
            <a:extLst/>
          </a:blip>
          <a:stretch>
            <a:fillRect/>
          </a:stretch>
        </p:blipFill>
        <p:spPr>
          <a:xfrm>
            <a:off x="1739900" y="5024125"/>
            <a:ext cx="3281146" cy="2247901"/>
          </a:xfrm>
          <a:prstGeom prst="rect">
            <a:avLst/>
          </a:prstGeom>
          <a:ln w="12700">
            <a:miter lim="400000"/>
          </a:ln>
        </p:spPr>
      </p:pic>
      <p:pic>
        <p:nvPicPr>
          <p:cNvPr id="732" name="droppedImage.pdf" descr="droppedImage.pdf"/>
          <p:cNvPicPr>
            <a:picLocks noChangeAspect="1"/>
          </p:cNvPicPr>
          <p:nvPr/>
        </p:nvPicPr>
        <p:blipFill>
          <a:blip r:embed="rId4">
            <a:extLst/>
          </a:blip>
          <a:stretch>
            <a:fillRect/>
          </a:stretch>
        </p:blipFill>
        <p:spPr>
          <a:xfrm>
            <a:off x="2020696" y="2481574"/>
            <a:ext cx="2719553" cy="1714501"/>
          </a:xfrm>
          <a:prstGeom prst="rect">
            <a:avLst/>
          </a:prstGeom>
          <a:ln w="12700">
            <a:miter lim="400000"/>
          </a:ln>
        </p:spPr>
      </p:pic>
      <p:pic>
        <p:nvPicPr>
          <p:cNvPr id="733" name="droppedImage.pdf" descr="droppedImage.pdf"/>
          <p:cNvPicPr>
            <a:picLocks noChangeAspect="1"/>
          </p:cNvPicPr>
          <p:nvPr/>
        </p:nvPicPr>
        <p:blipFill>
          <a:blip r:embed="rId5">
            <a:extLst/>
          </a:blip>
          <a:stretch>
            <a:fillRect/>
          </a:stretch>
        </p:blipFill>
        <p:spPr>
          <a:xfrm>
            <a:off x="1225763" y="4076696"/>
            <a:ext cx="1308101" cy="891556"/>
          </a:xfrm>
          <a:prstGeom prst="rect">
            <a:avLst/>
          </a:prstGeom>
          <a:ln w="12700">
            <a:miter lim="400000"/>
          </a:ln>
        </p:spPr>
      </p:pic>
      <p:sp>
        <p:nvSpPr>
          <p:cNvPr id="734" name="NVIDIA Tesla C2070*"/>
          <p:cNvSpPr txBox="1"/>
          <p:nvPr/>
        </p:nvSpPr>
        <p:spPr>
          <a:xfrm>
            <a:off x="2775163" y="4292596"/>
            <a:ext cx="276001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latin typeface="Tw Cen MT"/>
                <a:ea typeface="Tw Cen MT"/>
                <a:cs typeface="Tw Cen MT"/>
                <a:sym typeface="Tw Cen MT"/>
              </a:defRPr>
            </a:lvl1pPr>
          </a:lstStyle>
          <a:p>
            <a:pPr/>
            <a:r>
              <a:t>NVIDIA Tesla C2070*</a:t>
            </a:r>
          </a:p>
        </p:txBody>
      </p:sp>
      <p:sp>
        <p:nvSpPr>
          <p:cNvPr id="735"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37" name="About GPU in Tech+Fin"/>
          <p:cNvSpPr txBox="1"/>
          <p:nvPr>
            <p:ph type="title"/>
          </p:nvPr>
        </p:nvSpPr>
        <p:spPr>
          <a:xfrm>
            <a:off x="2287066" y="735334"/>
            <a:ext cx="8430668" cy="1577331"/>
          </a:xfrm>
          <a:prstGeom prst="rect">
            <a:avLst/>
          </a:prstGeom>
        </p:spPr>
        <p:txBody>
          <a:bodyPr/>
          <a:lstStyle>
            <a:lvl1pPr>
              <a:defRPr sz="6000">
                <a:solidFill>
                  <a:srgbClr val="0433FF"/>
                </a:solidFill>
              </a:defRPr>
            </a:lvl1pPr>
          </a:lstStyle>
          <a:p>
            <a:pPr/>
            <a:r>
              <a:t>About GPU in Tech+Fin </a:t>
            </a:r>
          </a:p>
        </p:txBody>
      </p:sp>
      <p:sp>
        <p:nvSpPr>
          <p:cNvPr id="738" name="GTC Taiwan: Sep. 21-22, 2016…"/>
          <p:cNvSpPr txBox="1"/>
          <p:nvPr/>
        </p:nvSpPr>
        <p:spPr>
          <a:xfrm>
            <a:off x="1002630" y="2362145"/>
            <a:ext cx="10999540" cy="5272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cap="all" spc="79" sz="4000">
                <a:solidFill>
                  <a:srgbClr val="000000"/>
                </a:solidFill>
                <a:latin typeface="+mn-lt"/>
                <a:ea typeface="+mn-ea"/>
                <a:cs typeface="+mn-cs"/>
                <a:sym typeface="Futura"/>
              </a:defRPr>
            </a:pPr>
            <a:r>
              <a:rPr u="sng">
                <a:hlinkClick r:id="rId2" invalidUrl="" action="" tgtFrame="" tooltip="" history="1" highlightClick="0" endSnd="0"/>
              </a:rPr>
              <a:t>GTC Taiwan: Sep. 21-22, 2016</a:t>
            </a:r>
          </a:p>
          <a:p>
            <a:pPr algn="l">
              <a:defRPr cap="all" spc="79" sz="4000">
                <a:solidFill>
                  <a:srgbClr val="000000"/>
                </a:solidFill>
                <a:latin typeface="+mn-lt"/>
                <a:ea typeface="+mn-ea"/>
                <a:cs typeface="+mn-cs"/>
                <a:sym typeface="Futura"/>
              </a:defRPr>
            </a:pPr>
          </a:p>
          <a:p>
            <a:pPr algn="l">
              <a:defRPr cap="all" spc="79" sz="4000">
                <a:solidFill>
                  <a:srgbClr val="000000"/>
                </a:solidFill>
                <a:latin typeface="+mn-lt"/>
                <a:ea typeface="+mn-ea"/>
                <a:cs typeface="+mn-cs"/>
                <a:sym typeface="Futura"/>
              </a:defRPr>
            </a:pPr>
            <a:r>
              <a:rPr u="sng">
                <a:hlinkClick r:id="rId3" invalidUrl="" action="" tgtFrame="" tooltip="" history="1" highlightClick="0" endSnd="0"/>
              </a:rPr>
              <a:t>GTC Taiwan 2016 - NVIDIA 執行長黃仁勳主題演講</a:t>
            </a:r>
            <a:endParaRPr spc="26" sz="1300"/>
          </a:p>
          <a:p>
            <a:pPr algn="l">
              <a:defRPr cap="all" spc="79" sz="4000">
                <a:solidFill>
                  <a:srgbClr val="000000"/>
                </a:solidFill>
                <a:latin typeface="+mn-lt"/>
                <a:ea typeface="+mn-ea"/>
                <a:cs typeface="+mn-cs"/>
                <a:sym typeface="Futura"/>
              </a:defRPr>
            </a:pPr>
            <a:endParaRPr spc="26" sz="1300"/>
          </a:p>
          <a:p>
            <a:pPr algn="l">
              <a:defRPr cap="all" spc="79" sz="4000">
                <a:solidFill>
                  <a:srgbClr val="000000"/>
                </a:solidFill>
                <a:latin typeface="+mn-lt"/>
                <a:ea typeface="+mn-ea"/>
                <a:cs typeface="+mn-cs"/>
                <a:sym typeface="Futura"/>
              </a:defRPr>
            </a:pPr>
            <a:endParaRPr spc="26" sz="1300"/>
          </a:p>
          <a:p>
            <a:pPr algn="l">
              <a:defRPr cap="all" spc="79" sz="4000">
                <a:solidFill>
                  <a:srgbClr val="000000"/>
                </a:solidFill>
                <a:latin typeface="+mn-lt"/>
                <a:ea typeface="+mn-ea"/>
                <a:cs typeface="+mn-cs"/>
                <a:sym typeface="Futura"/>
              </a:defRPr>
            </a:pPr>
            <a:r>
              <a:rPr u="sng">
                <a:hlinkClick r:id="rId4" invalidUrl="" action="" tgtFrame="" tooltip="" history="1" highlightClick="0" endSnd="0"/>
              </a:rPr>
              <a:t>Nvidia-NTHU Joint Lab on Computational Finance</a:t>
            </a:r>
          </a:p>
          <a:p>
            <a:pPr algn="l">
              <a:defRPr sz="2000">
                <a:solidFill>
                  <a:srgbClr val="000000"/>
                </a:solidFill>
                <a:latin typeface="Helvetica"/>
                <a:ea typeface="Helvetica"/>
                <a:cs typeface="Helvetica"/>
                <a:sym typeface="Helvetica"/>
              </a:defRPr>
            </a:pPr>
          </a:p>
        </p:txBody>
      </p:sp>
      <p:sp>
        <p:nvSpPr>
          <p:cNvPr id="739"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1" name="Backtest:…"/>
          <p:cNvSpPr txBox="1"/>
          <p:nvPr>
            <p:ph type="title"/>
          </p:nvPr>
        </p:nvSpPr>
        <p:spPr>
          <a:prstGeom prst="rect">
            <a:avLst/>
          </a:prstGeom>
        </p:spPr>
        <p:txBody>
          <a:bodyPr/>
          <a:lstStyle/>
          <a:p>
            <a:pPr defTabSz="432308">
              <a:defRPr sz="5920">
                <a:solidFill>
                  <a:srgbClr val="0433FF"/>
                </a:solidFill>
              </a:defRPr>
            </a:pPr>
            <a:r>
              <a:t>Backtest: </a:t>
            </a:r>
          </a:p>
          <a:p>
            <a:pPr defTabSz="432308">
              <a:defRPr sz="5920">
                <a:solidFill>
                  <a:srgbClr val="0433FF"/>
                </a:solidFill>
              </a:defRPr>
            </a:pPr>
            <a:r>
              <a:t>Goodness of Fit &amp; Winning Ratio</a:t>
            </a:r>
          </a:p>
        </p:txBody>
      </p:sp>
      <p:sp>
        <p:nvSpPr>
          <p:cNvPr id="742" name="K-S test shows significant discrimination between…"/>
          <p:cNvSpPr txBox="1"/>
          <p:nvPr/>
        </p:nvSpPr>
        <p:spPr>
          <a:xfrm>
            <a:off x="550113" y="3098800"/>
            <a:ext cx="11904574"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defRPr sz="3600">
                <a:solidFill>
                  <a:srgbClr val="000000"/>
                </a:solidFill>
                <a:latin typeface="Helvetica Light"/>
                <a:ea typeface="Helvetica Light"/>
                <a:cs typeface="Helvetica Light"/>
                <a:sym typeface="Helvetica Light"/>
              </a:defRPr>
            </a:pPr>
            <a:r>
              <a:t>K-S test shows significant discrimination between </a:t>
            </a:r>
          </a:p>
          <a:p>
            <a:pPr algn="l" defTabSz="584200">
              <a:defRPr sz="3600">
                <a:solidFill>
                  <a:srgbClr val="000000"/>
                </a:solidFill>
                <a:latin typeface="Helvetica Light"/>
                <a:ea typeface="Helvetica Light"/>
                <a:cs typeface="Helvetica Light"/>
                <a:sym typeface="Helvetica Light"/>
              </a:defRPr>
            </a:pPr>
            <a:r>
              <a:t>conditional and unconditional distribution of stock prices  </a:t>
            </a:r>
          </a:p>
        </p:txBody>
      </p:sp>
      <p:pic>
        <p:nvPicPr>
          <p:cNvPr id="743" name="pasted-image.pdf" descr="pasted-image.pdf"/>
          <p:cNvPicPr>
            <a:picLocks noChangeAspect="1"/>
          </p:cNvPicPr>
          <p:nvPr/>
        </p:nvPicPr>
        <p:blipFill>
          <a:blip r:embed="rId2">
            <a:extLst/>
          </a:blip>
          <a:stretch>
            <a:fillRect/>
          </a:stretch>
        </p:blipFill>
        <p:spPr>
          <a:xfrm>
            <a:off x="2120900" y="4787900"/>
            <a:ext cx="8763000" cy="4470400"/>
          </a:xfrm>
          <a:prstGeom prst="rect">
            <a:avLst/>
          </a:prstGeom>
          <a:ln w="12700">
            <a:miter lim="400000"/>
          </a:ln>
        </p:spPr>
      </p:pic>
      <p:sp>
        <p:nvSpPr>
          <p:cNvPr id="744"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46" name="案例研究（二）:…"/>
          <p:cNvSpPr txBox="1"/>
          <p:nvPr>
            <p:ph type="title"/>
          </p:nvPr>
        </p:nvSpPr>
        <p:spPr>
          <a:prstGeom prst="rect">
            <a:avLst/>
          </a:prstGeom>
        </p:spPr>
        <p:txBody>
          <a:bodyPr/>
          <a:lstStyle/>
          <a:p>
            <a:pPr defTabSz="443991">
              <a:defRPr sz="6080">
                <a:solidFill>
                  <a:srgbClr val="0433FF"/>
                </a:solidFill>
              </a:defRPr>
            </a:pPr>
            <a:r>
              <a:t>案例研究（二）:</a:t>
            </a:r>
          </a:p>
          <a:p>
            <a:pPr defTabSz="443991">
              <a:defRPr sz="6080"/>
            </a:pPr>
            <a:r>
              <a:rPr>
                <a:solidFill>
                  <a:srgbClr val="0433FF"/>
                </a:solidFill>
              </a:rPr>
              <a:t>Trend-Based Trading Strategies</a:t>
            </a:r>
            <a:r>
              <a:t> </a:t>
            </a:r>
          </a:p>
        </p:txBody>
      </p:sp>
      <p:pic>
        <p:nvPicPr>
          <p:cNvPr id="747" name="pasted-image.pdf" descr="pasted-image.pdf"/>
          <p:cNvPicPr>
            <a:picLocks noChangeAspect="1"/>
          </p:cNvPicPr>
          <p:nvPr/>
        </p:nvPicPr>
        <p:blipFill>
          <a:blip r:embed="rId2">
            <a:extLst/>
          </a:blip>
          <a:stretch>
            <a:fillRect/>
          </a:stretch>
        </p:blipFill>
        <p:spPr>
          <a:xfrm>
            <a:off x="1809750" y="2851150"/>
            <a:ext cx="9385300" cy="6540500"/>
          </a:xfrm>
          <a:prstGeom prst="rect">
            <a:avLst/>
          </a:prstGeom>
          <a:ln w="12700">
            <a:miter lim="400000"/>
          </a:ln>
        </p:spPr>
      </p:pic>
      <p:sp>
        <p:nvSpPr>
          <p:cNvPr id="748"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donec quis nunc"/>
          <p:cNvSpPr txBox="1"/>
          <p:nvPr>
            <p:ph type="body" idx="13"/>
          </p:nvPr>
        </p:nvSpPr>
        <p:spPr>
          <a:prstGeom prst="rect">
            <a:avLst/>
          </a:prstGeom>
        </p:spPr>
        <p:txBody>
          <a:bodyPr/>
          <a:lstStyle/>
          <a:p>
            <a:pPr/>
            <a:r>
              <a:t>donec quis nunc</a:t>
            </a:r>
          </a:p>
        </p:txBody>
      </p:sp>
      <p:sp>
        <p:nvSpPr>
          <p:cNvPr id="391" name="大標題"/>
          <p:cNvSpPr txBox="1"/>
          <p:nvPr>
            <p:ph type="title"/>
          </p:nvPr>
        </p:nvSpPr>
        <p:spPr>
          <a:prstGeom prst="rect">
            <a:avLst/>
          </a:prstGeom>
        </p:spPr>
        <p:txBody>
          <a:bodyPr/>
          <a:lstStyle/>
          <a:p>
            <a:pPr defTabSz="416052">
              <a:defRPr spc="72" sz="3640"/>
            </a:pPr>
          </a:p>
        </p:txBody>
      </p:sp>
      <p:sp>
        <p:nvSpPr>
          <p:cNvPr id="392" name="內文"/>
          <p:cNvSpPr txBox="1"/>
          <p:nvPr>
            <p:ph type="body" idx="1"/>
          </p:nvPr>
        </p:nvSpPr>
        <p:spPr>
          <a:prstGeom prst="rect">
            <a:avLst/>
          </a:prstGeom>
        </p:spPr>
        <p:txBody>
          <a:bodyPr/>
          <a:lstStyle/>
          <a:p>
            <a:pPr/>
          </a:p>
        </p:txBody>
      </p:sp>
      <p:sp>
        <p:nvSpPr>
          <p:cNvPr id="393" name="幻燈片編號"/>
          <p:cNvSpPr txBox="1"/>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4" name="pasted-image.pdf" descr="pasted-image.pdf"/>
          <p:cNvPicPr>
            <a:picLocks noChangeAspect="1"/>
          </p:cNvPicPr>
          <p:nvPr/>
        </p:nvPicPr>
        <p:blipFill>
          <a:blip r:embed="rId2">
            <a:extLst/>
          </a:blip>
          <a:stretch>
            <a:fillRect/>
          </a:stretch>
        </p:blipFill>
        <p:spPr>
          <a:xfrm>
            <a:off x="0" y="0"/>
            <a:ext cx="13004800" cy="975360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0" name="Training Data…"/>
          <p:cNvSpPr txBox="1"/>
          <p:nvPr/>
        </p:nvSpPr>
        <p:spPr>
          <a:xfrm>
            <a:off x="1705272" y="2176779"/>
            <a:ext cx="3449136" cy="198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defRPr sz="2800">
                <a:solidFill>
                  <a:srgbClr val="000000"/>
                </a:solidFill>
                <a:latin typeface="Helvetica"/>
                <a:ea typeface="Helvetica"/>
                <a:cs typeface="Helvetica"/>
                <a:sym typeface="Helvetica"/>
              </a:defRPr>
            </a:pPr>
            <a:r>
              <a:t>Training Data</a:t>
            </a:r>
          </a:p>
          <a:p>
            <a:pPr algn="l">
              <a:defRPr sz="2500">
                <a:solidFill>
                  <a:srgbClr val="000000"/>
                </a:solidFill>
                <a:latin typeface="Helvetica"/>
                <a:ea typeface="Helvetica"/>
                <a:cs typeface="Helvetica"/>
                <a:sym typeface="Helvetica"/>
              </a:defRPr>
            </a:pPr>
            <a:r>
              <a:t>   9 years stock prices  </a:t>
            </a:r>
          </a:p>
          <a:p>
            <a:pPr algn="l">
              <a:defRPr sz="2500">
                <a:solidFill>
                  <a:srgbClr val="000000"/>
                </a:solidFill>
                <a:latin typeface="Helvetica"/>
                <a:ea typeface="Helvetica"/>
                <a:cs typeface="Helvetica"/>
                <a:sym typeface="Helvetica"/>
              </a:defRPr>
            </a:pPr>
            <a:r>
              <a:t>   </a:t>
            </a:r>
          </a:p>
          <a:p>
            <a:pPr algn="l">
              <a:defRPr sz="2500">
                <a:solidFill>
                  <a:srgbClr val="000000"/>
                </a:solidFill>
                <a:latin typeface="Helvetica"/>
                <a:ea typeface="Helvetica"/>
                <a:cs typeface="Helvetica"/>
                <a:sym typeface="Helvetica"/>
              </a:defRPr>
            </a:pPr>
          </a:p>
        </p:txBody>
      </p:sp>
      <p:sp>
        <p:nvSpPr>
          <p:cNvPr id="751" name="Stock Pool…"/>
          <p:cNvSpPr txBox="1"/>
          <p:nvPr/>
        </p:nvSpPr>
        <p:spPr>
          <a:xfrm>
            <a:off x="6785272" y="2124074"/>
            <a:ext cx="5758856"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defRPr sz="2800">
                <a:solidFill>
                  <a:srgbClr val="000000"/>
                </a:solidFill>
                <a:latin typeface="Helvetica"/>
                <a:ea typeface="Helvetica"/>
                <a:cs typeface="Helvetica"/>
                <a:sym typeface="Helvetica"/>
              </a:defRPr>
            </a:pPr>
            <a:r>
              <a:t>Stock Pool</a:t>
            </a:r>
          </a:p>
          <a:p>
            <a:pPr algn="l">
              <a:defRPr sz="2000">
                <a:solidFill>
                  <a:srgbClr val="000000"/>
                </a:solidFill>
                <a:latin typeface="Helvetica"/>
                <a:ea typeface="Helvetica"/>
                <a:cs typeface="Helvetica"/>
                <a:sym typeface="Helvetica"/>
              </a:defRPr>
            </a:pPr>
            <a:r>
              <a:t>   上汽集團 三一重工 寶鋼股份 東方航空 南方航空</a:t>
            </a:r>
          </a:p>
          <a:p>
            <a:pPr algn="l">
              <a:defRPr sz="2000">
                <a:solidFill>
                  <a:srgbClr val="000000"/>
                </a:solidFill>
                <a:latin typeface="Helvetica"/>
                <a:ea typeface="Helvetica"/>
                <a:cs typeface="Helvetica"/>
                <a:sym typeface="Helvetica"/>
              </a:defRPr>
            </a:pPr>
            <a:r>
              <a:t>   金地集團 招商銀行 浦發銀行 中信證券 海通證券</a:t>
            </a:r>
          </a:p>
        </p:txBody>
      </p:sp>
      <p:sp>
        <p:nvSpPr>
          <p:cNvPr id="752" name="Empirical Study-I"/>
          <p:cNvSpPr txBox="1"/>
          <p:nvPr/>
        </p:nvSpPr>
        <p:spPr>
          <a:xfrm>
            <a:off x="1091100" y="508000"/>
            <a:ext cx="10822599"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8000">
                <a:solidFill>
                  <a:srgbClr val="0433FF"/>
                </a:solidFill>
                <a:latin typeface="Helvetica Light"/>
                <a:ea typeface="Helvetica Light"/>
                <a:cs typeface="Helvetica Light"/>
                <a:sym typeface="Helvetica Light"/>
              </a:defRPr>
            </a:lvl1pPr>
          </a:lstStyle>
          <a:p>
            <a:pPr>
              <a:defRPr>
                <a:solidFill>
                  <a:srgbClr val="000000"/>
                </a:solidFill>
              </a:defRPr>
            </a:pPr>
            <a:r>
              <a:rPr>
                <a:solidFill>
                  <a:srgbClr val="0433FF"/>
                </a:solidFill>
              </a:rPr>
              <a:t>Empirical Study-I</a:t>
            </a:r>
          </a:p>
        </p:txBody>
      </p:sp>
      <p:sp>
        <p:nvSpPr>
          <p:cNvPr id="753" name="Training Period:…"/>
          <p:cNvSpPr txBox="1"/>
          <p:nvPr/>
        </p:nvSpPr>
        <p:spPr>
          <a:xfrm>
            <a:off x="7078903" y="3587321"/>
            <a:ext cx="3326449" cy="16256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defRPr sz="25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Training Period</a:t>
            </a:r>
            <a:r>
              <a:t>:</a:t>
            </a:r>
          </a:p>
          <a:p>
            <a:pPr algn="l" defTabSz="584200">
              <a:defRPr sz="2500">
                <a:solidFill>
                  <a:srgbClr val="000000"/>
                </a:solidFill>
                <a:latin typeface="Helvetica Light"/>
                <a:ea typeface="Helvetica Light"/>
                <a:cs typeface="Helvetica Light"/>
                <a:sym typeface="Helvetica Light"/>
              </a:defRPr>
            </a:pPr>
            <a:r>
              <a:t>Dec. 2004- Dec. 2013</a:t>
            </a:r>
          </a:p>
          <a:p>
            <a:pPr algn="l" defTabSz="584200">
              <a:defRPr sz="25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Test Period</a:t>
            </a:r>
            <a:r>
              <a:t>:</a:t>
            </a:r>
          </a:p>
          <a:p>
            <a:pPr algn="l" defTabSz="584200">
              <a:defRPr sz="2500">
                <a:solidFill>
                  <a:srgbClr val="000000"/>
                </a:solidFill>
                <a:latin typeface="Helvetica Light"/>
                <a:ea typeface="Helvetica Light"/>
                <a:cs typeface="Helvetica Light"/>
                <a:sym typeface="Helvetica Light"/>
              </a:defRPr>
            </a:pPr>
            <a:r>
              <a:t>Dec. 2013 - Dec. 2014</a:t>
            </a:r>
          </a:p>
        </p:txBody>
      </p:sp>
      <p:pic>
        <p:nvPicPr>
          <p:cNvPr id="754" name="pasted-image.pdf" descr="pasted-image.pdf"/>
          <p:cNvPicPr>
            <a:picLocks noChangeAspect="1"/>
          </p:cNvPicPr>
          <p:nvPr/>
        </p:nvPicPr>
        <p:blipFill>
          <a:blip r:embed="rId2">
            <a:extLst/>
          </a:blip>
          <a:stretch>
            <a:fillRect/>
          </a:stretch>
        </p:blipFill>
        <p:spPr>
          <a:xfrm>
            <a:off x="280240" y="3530600"/>
            <a:ext cx="6299201" cy="5041900"/>
          </a:xfrm>
          <a:prstGeom prst="rect">
            <a:avLst/>
          </a:prstGeom>
          <a:ln w="12700">
            <a:miter lim="400000"/>
          </a:ln>
        </p:spPr>
      </p:pic>
      <p:sp>
        <p:nvSpPr>
          <p:cNvPr id="755" name="svr-strategy   szindex…"/>
          <p:cNvSpPr txBox="1"/>
          <p:nvPr/>
        </p:nvSpPr>
        <p:spPr>
          <a:xfrm>
            <a:off x="7936917" y="5657850"/>
            <a:ext cx="3455566" cy="294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1200">
                <a:solidFill>
                  <a:srgbClr val="000000"/>
                </a:solidFill>
                <a:latin typeface="Helvetica"/>
                <a:ea typeface="Helvetica"/>
                <a:cs typeface="Helvetica"/>
                <a:sym typeface="Helvetica"/>
              </a:defRPr>
            </a:pPr>
            <a:r>
              <a:t>  svr-strategy   szindex</a:t>
            </a:r>
          </a:p>
          <a:p>
            <a:pPr algn="l">
              <a:defRPr b="1" sz="1200">
                <a:solidFill>
                  <a:srgbClr val="000000"/>
                </a:solidFill>
                <a:latin typeface="Helvetica"/>
                <a:ea typeface="Helvetica"/>
                <a:cs typeface="Helvetica"/>
                <a:sym typeface="Helvetica"/>
              </a:defRPr>
            </a:pPr>
          </a:p>
          <a:p>
            <a:pPr algn="l">
              <a:defRPr b="1" sz="1200">
                <a:solidFill>
                  <a:srgbClr val="000000"/>
                </a:solidFill>
                <a:latin typeface="Helvetica"/>
                <a:ea typeface="Helvetica"/>
                <a:cs typeface="Helvetica"/>
                <a:sym typeface="Helvetica"/>
              </a:defRPr>
            </a:pPr>
            <a:r>
              <a:t>Annualized Return              1.216       0.349</a:t>
            </a:r>
          </a:p>
          <a:p>
            <a:pPr algn="l">
              <a:defRPr b="1" sz="1200">
                <a:solidFill>
                  <a:srgbClr val="000000"/>
                </a:solidFill>
                <a:latin typeface="Helvetica"/>
                <a:ea typeface="Helvetica"/>
                <a:cs typeface="Helvetica"/>
                <a:sym typeface="Helvetica"/>
              </a:defRPr>
            </a:pPr>
          </a:p>
          <a:p>
            <a:pPr algn="l">
              <a:defRPr b="1" sz="1200">
                <a:solidFill>
                  <a:srgbClr val="000000"/>
                </a:solidFill>
                <a:latin typeface="Helvetica"/>
                <a:ea typeface="Helvetica"/>
                <a:cs typeface="Helvetica"/>
                <a:sym typeface="Helvetica"/>
              </a:defRPr>
            </a:pPr>
            <a:r>
              <a:t>Annualized Std Dev             0.221       0.164</a:t>
            </a:r>
          </a:p>
          <a:p>
            <a:pPr algn="l">
              <a:defRPr b="1" sz="1200">
                <a:solidFill>
                  <a:srgbClr val="000000"/>
                </a:solidFill>
                <a:latin typeface="Helvetica"/>
                <a:ea typeface="Helvetica"/>
                <a:cs typeface="Helvetica"/>
                <a:sym typeface="Helvetica"/>
              </a:defRPr>
            </a:pPr>
          </a:p>
          <a:p>
            <a:pPr algn="l">
              <a:defRPr b="1" sz="1200">
                <a:solidFill>
                  <a:srgbClr val="000000"/>
                </a:solidFill>
                <a:latin typeface="Helvetica"/>
                <a:ea typeface="Helvetica"/>
                <a:cs typeface="Helvetica"/>
                <a:sym typeface="Helvetica"/>
              </a:defRPr>
            </a:pPr>
            <a:r>
              <a:t>Annualized Sharpe (Rf=0%)      5.505       2.131</a:t>
            </a:r>
          </a:p>
          <a:p>
            <a:pPr algn="l">
              <a:defRPr b="1" sz="1200">
                <a:solidFill>
                  <a:srgbClr val="000000"/>
                </a:solidFill>
                <a:latin typeface="Helvetica"/>
                <a:ea typeface="Helvetica"/>
                <a:cs typeface="Helvetica"/>
                <a:sym typeface="Helvetica"/>
              </a:defRPr>
            </a:pPr>
          </a:p>
          <a:p>
            <a:pPr algn="l">
              <a:defRPr b="1" sz="1200">
                <a:solidFill>
                  <a:srgbClr val="000000"/>
                </a:solidFill>
                <a:latin typeface="Helvetica"/>
                <a:ea typeface="Helvetica"/>
                <a:cs typeface="Helvetica"/>
                <a:sym typeface="Helvetica"/>
              </a:defRPr>
            </a:pPr>
            <a:r>
              <a:t>Worst Drawdown                 0.053       0.096</a:t>
            </a:r>
          </a:p>
          <a:p>
            <a:pPr algn="l">
              <a:defRPr b="1" sz="1200">
                <a:solidFill>
                  <a:srgbClr val="000000"/>
                </a:solidFill>
                <a:latin typeface="Helvetica"/>
                <a:ea typeface="Helvetica"/>
                <a:cs typeface="Helvetica"/>
                <a:sym typeface="Helvetica"/>
              </a:defRPr>
            </a:pPr>
          </a:p>
          <a:p>
            <a:pPr algn="l">
              <a:defRPr b="1" sz="1200">
                <a:solidFill>
                  <a:srgbClr val="000000"/>
                </a:solidFill>
                <a:latin typeface="Helvetica"/>
                <a:ea typeface="Helvetica"/>
                <a:cs typeface="Helvetica"/>
                <a:sym typeface="Helvetica"/>
              </a:defRPr>
            </a:pPr>
            <a:r>
              <a:t>Max drawdown period            70</a:t>
            </a:r>
          </a:p>
          <a:p>
            <a:pPr algn="l">
              <a:defRPr b="1" sz="1200">
                <a:solidFill>
                  <a:srgbClr val="000000"/>
                </a:solidFill>
                <a:latin typeface="Helvetica"/>
                <a:ea typeface="Helvetica"/>
                <a:cs typeface="Helvetica"/>
                <a:sym typeface="Helvetica"/>
              </a:defRPr>
            </a:pPr>
          </a:p>
          <a:p>
            <a:pPr algn="l">
              <a:defRPr b="1" sz="1200">
                <a:solidFill>
                  <a:srgbClr val="000000"/>
                </a:solidFill>
                <a:latin typeface="Helvetica"/>
                <a:ea typeface="Helvetica"/>
                <a:cs typeface="Helvetica"/>
                <a:sym typeface="Helvetica"/>
              </a:defRPr>
            </a:pPr>
            <a:r>
              <a:t>Calmar Ratio                   23.001      3.634</a:t>
            </a:r>
          </a:p>
          <a:p>
            <a:pPr algn="l">
              <a:defRPr b="1" sz="1200">
                <a:solidFill>
                  <a:srgbClr val="000000"/>
                </a:solidFill>
                <a:latin typeface="Helvetica"/>
                <a:ea typeface="Helvetica"/>
                <a:cs typeface="Helvetica"/>
                <a:sym typeface="Helvetica"/>
              </a:defRPr>
            </a:pPr>
          </a:p>
          <a:p>
            <a:pPr algn="l">
              <a:defRPr b="1" sz="1200">
                <a:solidFill>
                  <a:srgbClr val="000000"/>
                </a:solidFill>
                <a:latin typeface="Helvetica"/>
                <a:ea typeface="Helvetica"/>
                <a:cs typeface="Helvetica"/>
                <a:sym typeface="Helvetica"/>
              </a:defRPr>
            </a:pPr>
            <a:r>
              <a:t>Sortino Ratio (MAR = 0%)       10.354      2.980</a:t>
            </a:r>
          </a:p>
        </p:txBody>
      </p:sp>
      <p:sp>
        <p:nvSpPr>
          <p:cNvPr id="756"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8" name="Training Data…"/>
          <p:cNvSpPr txBox="1"/>
          <p:nvPr/>
        </p:nvSpPr>
        <p:spPr>
          <a:xfrm>
            <a:off x="1705272" y="2176779"/>
            <a:ext cx="3449136" cy="198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defRPr sz="2800">
                <a:solidFill>
                  <a:srgbClr val="000000"/>
                </a:solidFill>
                <a:latin typeface="Helvetica"/>
                <a:ea typeface="Helvetica"/>
                <a:cs typeface="Helvetica"/>
                <a:sym typeface="Helvetica"/>
              </a:defRPr>
            </a:pPr>
            <a:r>
              <a:t>Training Data</a:t>
            </a:r>
          </a:p>
          <a:p>
            <a:pPr algn="l">
              <a:defRPr sz="2500">
                <a:solidFill>
                  <a:srgbClr val="000000"/>
                </a:solidFill>
                <a:latin typeface="Helvetica"/>
                <a:ea typeface="Helvetica"/>
                <a:cs typeface="Helvetica"/>
                <a:sym typeface="Helvetica"/>
              </a:defRPr>
            </a:pPr>
            <a:r>
              <a:t>   9 years stock prices  </a:t>
            </a:r>
          </a:p>
          <a:p>
            <a:pPr algn="l">
              <a:defRPr sz="2500">
                <a:solidFill>
                  <a:srgbClr val="000000"/>
                </a:solidFill>
                <a:latin typeface="Helvetica"/>
                <a:ea typeface="Helvetica"/>
                <a:cs typeface="Helvetica"/>
                <a:sym typeface="Helvetica"/>
              </a:defRPr>
            </a:pPr>
            <a:r>
              <a:t>   </a:t>
            </a:r>
          </a:p>
          <a:p>
            <a:pPr algn="l">
              <a:defRPr sz="2500">
                <a:solidFill>
                  <a:srgbClr val="000000"/>
                </a:solidFill>
                <a:latin typeface="Helvetica"/>
                <a:ea typeface="Helvetica"/>
                <a:cs typeface="Helvetica"/>
                <a:sym typeface="Helvetica"/>
              </a:defRPr>
            </a:pPr>
          </a:p>
        </p:txBody>
      </p:sp>
      <p:sp>
        <p:nvSpPr>
          <p:cNvPr id="759" name="Stock Pool…"/>
          <p:cNvSpPr txBox="1"/>
          <p:nvPr/>
        </p:nvSpPr>
        <p:spPr>
          <a:xfrm>
            <a:off x="6785272" y="2124074"/>
            <a:ext cx="5758856"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defRPr sz="2800">
                <a:solidFill>
                  <a:srgbClr val="000000"/>
                </a:solidFill>
                <a:latin typeface="Helvetica"/>
                <a:ea typeface="Helvetica"/>
                <a:cs typeface="Helvetica"/>
                <a:sym typeface="Helvetica"/>
              </a:defRPr>
            </a:pPr>
            <a:r>
              <a:t>Stock Pool</a:t>
            </a:r>
          </a:p>
          <a:p>
            <a:pPr algn="l">
              <a:defRPr sz="2000">
                <a:solidFill>
                  <a:srgbClr val="000000"/>
                </a:solidFill>
                <a:latin typeface="Helvetica"/>
                <a:ea typeface="Helvetica"/>
                <a:cs typeface="Helvetica"/>
                <a:sym typeface="Helvetica"/>
              </a:defRPr>
            </a:pPr>
            <a:r>
              <a:t>   上汽集團 三一重工 寶鋼股份 東方航空 南方航空</a:t>
            </a:r>
          </a:p>
          <a:p>
            <a:pPr algn="l">
              <a:defRPr sz="2000">
                <a:solidFill>
                  <a:srgbClr val="000000"/>
                </a:solidFill>
                <a:latin typeface="Helvetica"/>
                <a:ea typeface="Helvetica"/>
                <a:cs typeface="Helvetica"/>
                <a:sym typeface="Helvetica"/>
              </a:defRPr>
            </a:pPr>
            <a:r>
              <a:t>   金地集團 招商銀行 浦發銀行 中信證券 海通證券</a:t>
            </a:r>
          </a:p>
        </p:txBody>
      </p:sp>
      <p:sp>
        <p:nvSpPr>
          <p:cNvPr id="760" name="Empirical Study-II"/>
          <p:cNvSpPr txBox="1"/>
          <p:nvPr/>
        </p:nvSpPr>
        <p:spPr>
          <a:xfrm>
            <a:off x="1091100" y="508000"/>
            <a:ext cx="10822599"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defRPr sz="8000">
                <a:solidFill>
                  <a:srgbClr val="0433FF"/>
                </a:solidFill>
                <a:latin typeface="Helvetica Light"/>
                <a:ea typeface="Helvetica Light"/>
                <a:cs typeface="Helvetica Light"/>
                <a:sym typeface="Helvetica Light"/>
              </a:defRPr>
            </a:lvl1pPr>
          </a:lstStyle>
          <a:p>
            <a:pPr>
              <a:defRPr>
                <a:solidFill>
                  <a:srgbClr val="000000"/>
                </a:solidFill>
              </a:defRPr>
            </a:pPr>
            <a:r>
              <a:rPr>
                <a:solidFill>
                  <a:srgbClr val="0433FF"/>
                </a:solidFill>
              </a:rPr>
              <a:t>Empirical Study-II</a:t>
            </a:r>
          </a:p>
        </p:txBody>
      </p:sp>
      <p:pic>
        <p:nvPicPr>
          <p:cNvPr id="761" name="pasted-image.pdf" descr="pasted-image.pdf"/>
          <p:cNvPicPr>
            <a:picLocks noChangeAspect="1"/>
          </p:cNvPicPr>
          <p:nvPr/>
        </p:nvPicPr>
        <p:blipFill>
          <a:blip r:embed="rId2">
            <a:extLst/>
          </a:blip>
          <a:stretch>
            <a:fillRect/>
          </a:stretch>
        </p:blipFill>
        <p:spPr>
          <a:xfrm>
            <a:off x="7441781" y="5169957"/>
            <a:ext cx="5321521" cy="3860184"/>
          </a:xfrm>
          <a:prstGeom prst="rect">
            <a:avLst/>
          </a:prstGeom>
          <a:ln w="12700">
            <a:miter lim="400000"/>
          </a:ln>
        </p:spPr>
      </p:pic>
      <p:pic>
        <p:nvPicPr>
          <p:cNvPr id="762" name="pasted-image.pdf" descr="pasted-image.pdf"/>
          <p:cNvPicPr>
            <a:picLocks noChangeAspect="1"/>
          </p:cNvPicPr>
          <p:nvPr/>
        </p:nvPicPr>
        <p:blipFill>
          <a:blip r:embed="rId3">
            <a:extLst/>
          </a:blip>
          <a:stretch>
            <a:fillRect/>
          </a:stretch>
        </p:blipFill>
        <p:spPr>
          <a:xfrm>
            <a:off x="717550" y="3978274"/>
            <a:ext cx="6413500" cy="5092701"/>
          </a:xfrm>
          <a:prstGeom prst="rect">
            <a:avLst/>
          </a:prstGeom>
          <a:ln w="12700">
            <a:miter lim="400000"/>
          </a:ln>
        </p:spPr>
      </p:pic>
      <p:sp>
        <p:nvSpPr>
          <p:cNvPr id="763" name="Training Period:…"/>
          <p:cNvSpPr txBox="1"/>
          <p:nvPr/>
        </p:nvSpPr>
        <p:spPr>
          <a:xfrm>
            <a:off x="7078903" y="3587321"/>
            <a:ext cx="3326449" cy="16256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defRPr sz="25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Training Period</a:t>
            </a:r>
            <a:r>
              <a:t>:</a:t>
            </a:r>
          </a:p>
          <a:p>
            <a:pPr algn="l" defTabSz="584200">
              <a:defRPr sz="2500">
                <a:solidFill>
                  <a:srgbClr val="000000"/>
                </a:solidFill>
                <a:latin typeface="Helvetica Light"/>
                <a:ea typeface="Helvetica Light"/>
                <a:cs typeface="Helvetica Light"/>
                <a:sym typeface="Helvetica Light"/>
              </a:defRPr>
            </a:pPr>
            <a:r>
              <a:t>Dec. 2005- Dec. 2014</a:t>
            </a:r>
          </a:p>
          <a:p>
            <a:pPr algn="l" defTabSz="584200">
              <a:defRPr sz="25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Test Period</a:t>
            </a:r>
            <a:r>
              <a:t>:</a:t>
            </a:r>
          </a:p>
          <a:p>
            <a:pPr algn="l" defTabSz="584200">
              <a:defRPr sz="2500">
                <a:solidFill>
                  <a:srgbClr val="000000"/>
                </a:solidFill>
                <a:latin typeface="Helvetica Light"/>
                <a:ea typeface="Helvetica Light"/>
                <a:cs typeface="Helvetica Light"/>
                <a:sym typeface="Helvetica Light"/>
              </a:defRPr>
            </a:pPr>
            <a:r>
              <a:t>Dec. 2014 - Dec. 2015</a:t>
            </a:r>
          </a:p>
        </p:txBody>
      </p:sp>
      <p:sp>
        <p:nvSpPr>
          <p:cNvPr id="764"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66" name="2015-05-11至2016-03-17 共42個測試分析時段（5個交易日為一個時段）"/>
          <p:cNvSpPr txBox="1"/>
          <p:nvPr/>
        </p:nvSpPr>
        <p:spPr>
          <a:xfrm>
            <a:off x="737331" y="3558265"/>
            <a:ext cx="11530138"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228600" indent="-228600" algn="l">
              <a:defRPr sz="2800">
                <a:solidFill>
                  <a:srgbClr val="000000"/>
                </a:solidFill>
                <a:latin typeface="Helvetica"/>
                <a:ea typeface="Helvetica"/>
                <a:cs typeface="Helvetica"/>
                <a:sym typeface="Helvetica"/>
              </a:defRPr>
            </a:lvl1pPr>
          </a:lstStyle>
          <a:p>
            <a:pPr/>
            <a:r>
              <a:t>2015-05-11至2016-03-17 共42個測試分析時段（5個交易日為一個時段）</a:t>
            </a:r>
          </a:p>
        </p:txBody>
      </p:sp>
      <p:sp>
        <p:nvSpPr>
          <p:cNvPr id="767" name="Stock Index: 滬深300指數"/>
          <p:cNvSpPr txBox="1"/>
          <p:nvPr/>
        </p:nvSpPr>
        <p:spPr>
          <a:xfrm>
            <a:off x="4215606" y="2630410"/>
            <a:ext cx="4573588" cy="60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l">
              <a:defRPr sz="2800">
                <a:solidFill>
                  <a:srgbClr val="000000"/>
                </a:solidFill>
                <a:latin typeface="Helvetica"/>
                <a:ea typeface="Helvetica"/>
                <a:cs typeface="Helvetica"/>
                <a:sym typeface="Helvetica"/>
              </a:defRPr>
            </a:lvl1pPr>
          </a:lstStyle>
          <a:p>
            <a:pPr/>
            <a:r>
              <a:t>Stock Index: 滬深300指數</a:t>
            </a:r>
          </a:p>
        </p:txBody>
      </p:sp>
      <p:sp>
        <p:nvSpPr>
          <p:cNvPr id="768" name="Empirical Study-III…"/>
          <p:cNvSpPr txBox="1"/>
          <p:nvPr/>
        </p:nvSpPr>
        <p:spPr>
          <a:xfrm>
            <a:off x="1091100" y="-101600"/>
            <a:ext cx="10822599" cy="254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4200">
              <a:defRPr sz="8000">
                <a:solidFill>
                  <a:srgbClr val="000000"/>
                </a:solidFill>
                <a:latin typeface="Helvetica Light"/>
                <a:ea typeface="Helvetica Light"/>
                <a:cs typeface="Helvetica Light"/>
                <a:sym typeface="Helvetica Light"/>
              </a:defRPr>
            </a:pPr>
            <a:r>
              <a:rPr>
                <a:solidFill>
                  <a:srgbClr val="0433FF"/>
                </a:solidFill>
              </a:rPr>
              <a:t>Empirical Study-III</a:t>
            </a:r>
            <a:endParaRPr>
              <a:solidFill>
                <a:srgbClr val="0433FF"/>
              </a:solidFill>
            </a:endParaRPr>
          </a:p>
          <a:p>
            <a:pPr defTabSz="584200">
              <a:defRPr sz="8000">
                <a:solidFill>
                  <a:srgbClr val="000000"/>
                </a:solidFill>
                <a:latin typeface="Helvetica Light"/>
                <a:ea typeface="Helvetica Light"/>
                <a:cs typeface="Helvetica Light"/>
                <a:sym typeface="Helvetica Light"/>
              </a:defRPr>
            </a:pPr>
            <a:r>
              <a:rPr>
                <a:solidFill>
                  <a:srgbClr val="0433FF"/>
                </a:solidFill>
              </a:rPr>
              <a:t>high frequency trading</a:t>
            </a:r>
          </a:p>
        </p:txBody>
      </p:sp>
      <p:pic>
        <p:nvPicPr>
          <p:cNvPr id="769" name="pasted-image.pdf" descr="pasted-image.pdf"/>
          <p:cNvPicPr>
            <a:picLocks noChangeAspect="1"/>
          </p:cNvPicPr>
          <p:nvPr/>
        </p:nvPicPr>
        <p:blipFill>
          <a:blip r:embed="rId2">
            <a:extLst/>
          </a:blip>
          <a:stretch>
            <a:fillRect/>
          </a:stretch>
        </p:blipFill>
        <p:spPr>
          <a:xfrm>
            <a:off x="3906967" y="4524221"/>
            <a:ext cx="5190866" cy="5375429"/>
          </a:xfrm>
          <a:prstGeom prst="rect">
            <a:avLst/>
          </a:prstGeom>
          <a:ln w="12700">
            <a:miter lim="400000"/>
          </a:ln>
        </p:spPr>
      </p:pic>
      <p:sp>
        <p:nvSpPr>
          <p:cNvPr id="770"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72" name="大數據分析 (II):…"/>
          <p:cNvSpPr txBox="1"/>
          <p:nvPr>
            <p:ph type="ctrTitle"/>
          </p:nvPr>
        </p:nvSpPr>
        <p:spPr>
          <a:xfrm>
            <a:off x="673100" y="2420441"/>
            <a:ext cx="11658600" cy="4912718"/>
          </a:xfrm>
          <a:prstGeom prst="rect">
            <a:avLst/>
          </a:prstGeom>
        </p:spPr>
        <p:txBody>
          <a:bodyPr/>
          <a:lstStyle/>
          <a:p>
            <a:pPr defTabSz="269747">
              <a:defRPr spc="153" sz="7669"/>
            </a:pPr>
            <a:r>
              <a:t>大數據分析 (II): </a:t>
            </a:r>
          </a:p>
          <a:p>
            <a:pPr defTabSz="269747">
              <a:defRPr spc="153" sz="7669"/>
            </a:pPr>
            <a:r>
              <a:t>金融工程、計量經濟學</a:t>
            </a:r>
            <a:endParaRPr>
              <a:solidFill>
                <a:srgbClr val="C9C3BA"/>
              </a:solidFill>
            </a:endParaRPr>
          </a:p>
          <a:p>
            <a:pPr defTabSz="269747">
              <a:defRPr spc="153" sz="7669"/>
            </a:pPr>
          </a:p>
        </p:txBody>
      </p:sp>
      <p:sp>
        <p:nvSpPr>
          <p:cNvPr id="773" name="幻燈片編號"/>
          <p:cNvSpPr txBox="1"/>
          <p:nvPr>
            <p:ph type="sldNum" sz="quarter" idx="2"/>
          </p:nvPr>
        </p:nvSpPr>
        <p:spPr>
          <a:xfrm>
            <a:off x="6388561" y="9231630"/>
            <a:ext cx="22768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75" name="金融工程簡介…"/>
          <p:cNvSpPr txBox="1"/>
          <p:nvPr>
            <p:ph type="title"/>
          </p:nvPr>
        </p:nvSpPr>
        <p:spPr>
          <a:prstGeom prst="rect">
            <a:avLst/>
          </a:prstGeom>
        </p:spPr>
        <p:txBody>
          <a:bodyPr/>
          <a:lstStyle/>
          <a:p>
            <a:pPr/>
            <a:r>
              <a:t>金融工程簡介</a:t>
            </a:r>
          </a:p>
          <a:p>
            <a:pPr/>
            <a:r>
              <a:t>Financial Engineering</a:t>
            </a:r>
          </a:p>
        </p:txBody>
      </p:sp>
      <p:sp>
        <p:nvSpPr>
          <p:cNvPr id="776"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78" name="金融工程的國際組織"/>
          <p:cNvSpPr txBox="1"/>
          <p:nvPr>
            <p:ph type="title"/>
          </p:nvPr>
        </p:nvSpPr>
        <p:spPr>
          <a:prstGeom prst="rect">
            <a:avLst/>
          </a:prstGeom>
        </p:spPr>
        <p:txBody>
          <a:bodyPr/>
          <a:lstStyle/>
          <a:p>
            <a:pPr/>
            <a:r>
              <a:t>金融工程的國際組織</a:t>
            </a:r>
          </a:p>
        </p:txBody>
      </p:sp>
      <p:sp>
        <p:nvSpPr>
          <p:cNvPr id="779" name="IAQF 的定義：國際計量財務金融協會（International Association for quantitative finance－IAQF) 旨在提供平台，借由討論前沿和關鍵的議題，致力於培養計量財務金融專業。IAQF 由來自銀行，券商，對衝基金，退休基金，資產管理公司，科技公司，監管，會計，諮詢和律師事務所，和世界各地的學者和實務者等組成，是一個不以營利為目地的專業協會。…"/>
          <p:cNvSpPr txBox="1"/>
          <p:nvPr>
            <p:ph type="body" idx="1"/>
          </p:nvPr>
        </p:nvSpPr>
        <p:spPr>
          <a:prstGeom prst="rect">
            <a:avLst/>
          </a:prstGeom>
        </p:spPr>
        <p:txBody>
          <a:bodyPr/>
          <a:lstStyle/>
          <a:p>
            <a:pPr marL="0" indent="0" defTabSz="457200">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rPr>
                <a:latin typeface="Helvetica Light"/>
                <a:ea typeface="Helvetica Light"/>
                <a:cs typeface="Helvetica Light"/>
                <a:sym typeface="Helvetica Light"/>
              </a:rPr>
              <a:t>IAQF </a:t>
            </a:r>
            <a:r>
              <a:t>的定義：</a:t>
            </a:r>
            <a:r>
              <a:rPr u="sng">
                <a:solidFill>
                  <a:srgbClr val="EC562C"/>
                </a:solidFill>
                <a:uFill>
                  <a:solidFill>
                    <a:srgbClr val="EC562C"/>
                  </a:solidFill>
                </a:uFill>
                <a:hlinkClick r:id="rId2" invalidUrl="" action="" tgtFrame="" tooltip="" history="1" highlightClick="0" endSnd="0"/>
              </a:rPr>
              <a:t>國際計量財務金融協會（</a:t>
            </a:r>
            <a:r>
              <a:rPr u="sng">
                <a:solidFill>
                  <a:srgbClr val="EC562C"/>
                </a:solidFill>
                <a:uFill>
                  <a:solidFill>
                    <a:srgbClr val="EC562C"/>
                  </a:solidFill>
                </a:uFill>
                <a:latin typeface="Helvetica Light"/>
                <a:ea typeface="Helvetica Light"/>
                <a:cs typeface="Helvetica Light"/>
                <a:sym typeface="Helvetica Light"/>
                <a:hlinkClick r:id="rId2" invalidUrl="" action="" tgtFrame="" tooltip="" history="1" highlightClick="0" endSnd="0"/>
              </a:rPr>
              <a:t>International Association for quantitative finance</a:t>
            </a:r>
            <a:r>
              <a:rPr u="sng">
                <a:solidFill>
                  <a:srgbClr val="EC562C"/>
                </a:solidFill>
                <a:uFill>
                  <a:solidFill>
                    <a:srgbClr val="EC562C"/>
                  </a:solidFill>
                </a:uFill>
                <a:hlinkClick r:id="rId2" invalidUrl="" action="" tgtFrame="" tooltip="" history="1" highlightClick="0" endSnd="0"/>
              </a:rPr>
              <a:t>－</a:t>
            </a:r>
            <a:r>
              <a:rPr u="sng">
                <a:solidFill>
                  <a:srgbClr val="EC562C"/>
                </a:solidFill>
                <a:uFill>
                  <a:solidFill>
                    <a:srgbClr val="EC562C"/>
                  </a:solidFill>
                </a:uFill>
                <a:latin typeface="Helvetica Light"/>
                <a:ea typeface="Helvetica Light"/>
                <a:cs typeface="Helvetica Light"/>
                <a:sym typeface="Helvetica Light"/>
                <a:hlinkClick r:id="rId2" invalidUrl="" action="" tgtFrame="" tooltip="" history="1" highlightClick="0" endSnd="0"/>
              </a:rPr>
              <a:t>IAQF)</a:t>
            </a:r>
            <a:r>
              <a:rPr>
                <a:latin typeface="Helvetica Light"/>
                <a:ea typeface="Helvetica Light"/>
                <a:cs typeface="Helvetica Light"/>
                <a:sym typeface="Helvetica Light"/>
              </a:rPr>
              <a:t> </a:t>
            </a:r>
            <a:r>
              <a:t>旨在提供平台，借由討論前沿和關鍵的議題，致力於培養計量財務金融專業。</a:t>
            </a:r>
            <a:r>
              <a:rPr>
                <a:latin typeface="Helvetica Light"/>
                <a:ea typeface="Helvetica Light"/>
                <a:cs typeface="Helvetica Light"/>
                <a:sym typeface="Helvetica Light"/>
              </a:rPr>
              <a:t>IAQF </a:t>
            </a:r>
            <a:r>
              <a:t>由來自銀行，券商，對衝基金，退休基金，資產管理公司，科技公司，監管，會計，諮詢和律師事務所，和世界各地的學者和實務者等組成，是一個不以營利為目地的專業協會。</a:t>
            </a:r>
            <a:endParaRPr>
              <a:latin typeface="Helvetica Light"/>
              <a:ea typeface="Helvetica Light"/>
              <a:cs typeface="Helvetica Light"/>
              <a:sym typeface="Helvetica Light"/>
            </a:endParaRPr>
          </a:p>
          <a:p>
            <a:pPr marL="0" indent="0" defTabSz="4572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IAQF </a:t>
            </a:r>
            <a:r>
              <a:rPr>
                <a:latin typeface="Heiti TC Light"/>
                <a:ea typeface="Heiti TC Light"/>
                <a:cs typeface="Heiti TC Light"/>
                <a:sym typeface="Heiti TC Light"/>
              </a:rPr>
              <a:t>的前身為設立於</a:t>
            </a:r>
            <a:r>
              <a:t> 1992 </a:t>
            </a:r>
            <a:r>
              <a:rPr>
                <a:latin typeface="Heiti TC Light"/>
                <a:ea typeface="Heiti TC Light"/>
                <a:cs typeface="Heiti TC Light"/>
                <a:sym typeface="Heiti TC Light"/>
              </a:rPr>
              <a:t>年的國際金融工程師協會（</a:t>
            </a:r>
            <a:r>
              <a:t>International Association of Financial Engineer - IAFE</a:t>
            </a:r>
            <a:r>
              <a:rPr>
                <a:latin typeface="Heiti TC Light"/>
                <a:ea typeface="Heiti TC Light"/>
                <a:cs typeface="Heiti TC Light"/>
                <a:sym typeface="Heiti TC Light"/>
              </a:rPr>
              <a:t>）。</a:t>
            </a:r>
          </a:p>
        </p:txBody>
      </p:sp>
      <p:sp>
        <p:nvSpPr>
          <p:cNvPr id="780"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2" name="何謂金融工程"/>
          <p:cNvSpPr txBox="1"/>
          <p:nvPr>
            <p:ph type="title"/>
          </p:nvPr>
        </p:nvSpPr>
        <p:spPr>
          <a:prstGeom prst="rect">
            <a:avLst/>
          </a:prstGeom>
        </p:spPr>
        <p:txBody>
          <a:bodyPr/>
          <a:lstStyle/>
          <a:p>
            <a:pPr/>
            <a:r>
              <a:t>何謂金融工程</a:t>
            </a:r>
          </a:p>
        </p:txBody>
      </p:sp>
      <p:sp>
        <p:nvSpPr>
          <p:cNvPr id="783" name="IAQF 中特別針對「金融工程」（financial engineering） 的定義與學術範疇做了說明，節錄如下。…"/>
          <p:cNvSpPr txBox="1"/>
          <p:nvPr>
            <p:ph type="body" idx="1"/>
          </p:nvPr>
        </p:nvSpPr>
        <p:spPr>
          <a:prstGeom prst="rect">
            <a:avLst/>
          </a:prstGeom>
        </p:spPr>
        <p:txBody>
          <a:bodyPr/>
          <a:lstStyle/>
          <a:p>
            <a:pPr marL="0" indent="0" defTabSz="457200">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IAQF </a:t>
            </a:r>
            <a:r>
              <a:rPr>
                <a:latin typeface="Heiti TC Light"/>
                <a:ea typeface="Heiti TC Light"/>
                <a:cs typeface="Heiti TC Light"/>
                <a:sym typeface="Heiti TC Light"/>
              </a:rPr>
              <a:t>中特別針對「金融工程」（</a:t>
            </a:r>
            <a:r>
              <a:t>financial engineering</a:t>
            </a:r>
            <a:r>
              <a:rPr>
                <a:latin typeface="Heiti TC Light"/>
                <a:ea typeface="Heiti TC Light"/>
                <a:cs typeface="Heiti TC Light"/>
                <a:sym typeface="Heiti TC Light"/>
              </a:rPr>
              <a:t>）</a:t>
            </a:r>
            <a:r>
              <a:t> </a:t>
            </a:r>
            <a:r>
              <a:rPr>
                <a:latin typeface="Heiti TC Light"/>
                <a:ea typeface="Heiti TC Light"/>
                <a:cs typeface="Heiti TC Light"/>
                <a:sym typeface="Heiti TC Light"/>
              </a:rPr>
              <a:t>的定義與學術範疇做了說明，節錄如下。</a:t>
            </a:r>
          </a:p>
          <a:p>
            <a:pPr/>
            <a:r>
              <a:t>Financial engineering is the application of mathematical methods to the solution of problems in finance. </a:t>
            </a:r>
          </a:p>
          <a:p>
            <a:pPr/>
            <a:r>
              <a:t>Financial engineering draws on tools from applied mathematics, computer science, statistics, and economic theory.</a:t>
            </a:r>
          </a:p>
        </p:txBody>
      </p:sp>
      <p:sp>
        <p:nvSpPr>
          <p:cNvPr id="784"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6" name="金融工程的應用方向"/>
          <p:cNvSpPr txBox="1"/>
          <p:nvPr>
            <p:ph type="title"/>
          </p:nvPr>
        </p:nvSpPr>
        <p:spPr>
          <a:prstGeom prst="rect">
            <a:avLst/>
          </a:prstGeom>
        </p:spPr>
        <p:txBody>
          <a:bodyPr/>
          <a:lstStyle/>
          <a:p>
            <a:pPr/>
            <a:r>
              <a:t>金融工程的應用方向</a:t>
            </a:r>
          </a:p>
        </p:txBody>
      </p:sp>
      <p:sp>
        <p:nvSpPr>
          <p:cNvPr id="787" name="新金融商品的開發與評價投資組合的建置…"/>
          <p:cNvSpPr txBox="1"/>
          <p:nvPr>
            <p:ph type="body" idx="1"/>
          </p:nvPr>
        </p:nvSpPr>
        <p:spPr>
          <a:prstGeom prst="rect">
            <a:avLst/>
          </a:prstGeom>
        </p:spPr>
        <p:txBody>
          <a:bodyPr/>
          <a:lstStyle/>
          <a:p>
            <a:pPr marL="0" indent="0" defTabSz="457200">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t>新金融商品的開發與評價投資組合的建置</a:t>
            </a:r>
            <a:endParaRPr>
              <a:latin typeface="Helvetica Light"/>
              <a:ea typeface="Helvetica Light"/>
              <a:cs typeface="Helvetica Light"/>
              <a:sym typeface="Helvetica Light"/>
            </a:endParaRPr>
          </a:p>
          <a:p>
            <a:pPr marL="0" indent="0" defTabSz="457200">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t>風險管理</a:t>
            </a:r>
            <a:endParaRPr>
              <a:latin typeface="Helvetica Light"/>
              <a:ea typeface="Helvetica Light"/>
              <a:cs typeface="Helvetica Light"/>
              <a:sym typeface="Helvetica Light"/>
            </a:endParaRPr>
          </a:p>
          <a:p>
            <a:pPr marL="0" indent="0" defTabSz="457200">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t>情境模擬、壓力測試、回溯測試</a:t>
            </a:r>
          </a:p>
          <a:p>
            <a:pPr marL="0" indent="0" defTabSz="457200">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t>資料庫使用與（高頻、大）數據分析</a:t>
            </a:r>
            <a:endParaRPr>
              <a:latin typeface="Helvetica Light"/>
              <a:ea typeface="Helvetica Light"/>
              <a:cs typeface="Helvetica Light"/>
              <a:sym typeface="Helvetica Light"/>
            </a:endParaRPr>
          </a:p>
          <a:p>
            <a:pPr marL="0" indent="0" defTabSz="4572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t>演算法交易，編程能力</a:t>
            </a:r>
            <a:endParaRPr>
              <a:latin typeface="Helvetica Light"/>
              <a:ea typeface="Helvetica Light"/>
              <a:cs typeface="Helvetica Light"/>
              <a:sym typeface="Helvetica Light"/>
            </a:endParaRPr>
          </a:p>
          <a:p>
            <a:pPr marL="0" indent="0" defTabSz="4572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p>
          <a:p>
            <a:pPr marL="0" indent="0" defTabSz="4572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a:t>
            </a:r>
          </a:p>
        </p:txBody>
      </p:sp>
      <p:sp>
        <p:nvSpPr>
          <p:cNvPr id="788"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90" name="金融工程人才出路"/>
          <p:cNvSpPr txBox="1"/>
          <p:nvPr>
            <p:ph type="title"/>
          </p:nvPr>
        </p:nvSpPr>
        <p:spPr>
          <a:prstGeom prst="rect">
            <a:avLst/>
          </a:prstGeom>
        </p:spPr>
        <p:txBody>
          <a:bodyPr/>
          <a:lstStyle/>
          <a:p>
            <a:pPr/>
            <a:r>
              <a:t>金融工程人才出路</a:t>
            </a:r>
          </a:p>
        </p:txBody>
      </p:sp>
      <p:sp>
        <p:nvSpPr>
          <p:cNvPr id="791" name="• 可能工作的單位至少包括了投資銀行(investment bank)、商業銀行 (commercial bank)、證券公司 (security firm)、對衝基金 (hedge fund)、會計公司（ accounting firm）、保險公司 (insurance company)、金融咨詢 (financial consultant)、企業財務 (corporate treasury)，以及監管單位 (regulatory agency) 等。…"/>
          <p:cNvSpPr txBox="1"/>
          <p:nvPr>
            <p:ph type="body" idx="1"/>
          </p:nvPr>
        </p:nvSpPr>
        <p:spPr>
          <a:prstGeom prst="rect">
            <a:avLst/>
          </a:prstGeom>
        </p:spPr>
        <p:txBody>
          <a:bodyPr/>
          <a:lstStyle/>
          <a:p>
            <a:pPr defTabSz="457200">
              <a:buSzTx/>
              <a:buNone/>
              <a:tabLst>
                <a:tab pos="12700" algn="l"/>
                <a:tab pos="457200" algn="l"/>
                <a:tab pos="711200" algn="l"/>
                <a:tab pos="1066800" algn="l"/>
                <a:tab pos="1422400" algn="l"/>
                <a:tab pos="1778000" algn="l"/>
                <a:tab pos="2133600" algn="l"/>
                <a:tab pos="2489200" algn="l"/>
                <a:tab pos="2844800" algn="l"/>
                <a:tab pos="3200400" algn="l"/>
                <a:tab pos="3556000" algn="l"/>
                <a:tab pos="3911600" algn="l"/>
                <a:tab pos="4267200" algn="l"/>
              </a:tabLst>
            </a:pPr>
            <a:r>
              <a:rPr sz="1200">
                <a:latin typeface="Helvetica"/>
                <a:ea typeface="Helvetica"/>
                <a:cs typeface="Helvetica"/>
                <a:sym typeface="Helvetica"/>
              </a:rPr>
              <a:t>	•	</a:t>
            </a:r>
            <a:r>
              <a:rPr>
                <a:latin typeface="Heiti TC Light"/>
                <a:ea typeface="Heiti TC Light"/>
                <a:cs typeface="Heiti TC Light"/>
                <a:sym typeface="Heiti TC Light"/>
              </a:rPr>
              <a:t>可能工作的單位至少包括了投資銀行</a:t>
            </a:r>
            <a:r>
              <a:t>(investment bank)</a:t>
            </a:r>
            <a:r>
              <a:rPr>
                <a:latin typeface="Heiti TC Light"/>
                <a:ea typeface="Heiti TC Light"/>
                <a:cs typeface="Heiti TC Light"/>
                <a:sym typeface="Heiti TC Light"/>
              </a:rPr>
              <a:t>、商業銀行</a:t>
            </a:r>
            <a:r>
              <a:t> (commercial bank)</a:t>
            </a:r>
            <a:r>
              <a:rPr>
                <a:latin typeface="Heiti TC Light"/>
                <a:ea typeface="Heiti TC Light"/>
                <a:cs typeface="Heiti TC Light"/>
                <a:sym typeface="Heiti TC Light"/>
              </a:rPr>
              <a:t>、證券公司</a:t>
            </a:r>
            <a:r>
              <a:t> (security firm)</a:t>
            </a:r>
            <a:r>
              <a:rPr>
                <a:latin typeface="Heiti TC Light"/>
                <a:ea typeface="Heiti TC Light"/>
                <a:cs typeface="Heiti TC Light"/>
                <a:sym typeface="Heiti TC Light"/>
              </a:rPr>
              <a:t>、對衝基金</a:t>
            </a:r>
            <a:r>
              <a:t> (hedge fund)</a:t>
            </a:r>
            <a:r>
              <a:rPr>
                <a:latin typeface="Heiti TC Light"/>
                <a:ea typeface="Heiti TC Light"/>
                <a:cs typeface="Heiti TC Light"/>
                <a:sym typeface="Heiti TC Light"/>
              </a:rPr>
              <a:t>、會計公司（ </a:t>
            </a:r>
            <a:r>
              <a:t>accounting firm</a:t>
            </a:r>
            <a:r>
              <a:rPr>
                <a:latin typeface="Heiti TC Light"/>
                <a:ea typeface="Heiti TC Light"/>
                <a:cs typeface="Heiti TC Light"/>
                <a:sym typeface="Heiti TC Light"/>
              </a:rPr>
              <a:t>）、保險公司</a:t>
            </a:r>
            <a:r>
              <a:t> (insurance company)</a:t>
            </a:r>
            <a:r>
              <a:rPr>
                <a:latin typeface="Heiti TC Light"/>
                <a:ea typeface="Heiti TC Light"/>
                <a:cs typeface="Heiti TC Light"/>
                <a:sym typeface="Heiti TC Light"/>
              </a:rPr>
              <a:t>、金融咨詢</a:t>
            </a:r>
            <a:r>
              <a:t> (financial consultant)</a:t>
            </a:r>
            <a:r>
              <a:rPr>
                <a:latin typeface="Heiti TC Light"/>
                <a:ea typeface="Heiti TC Light"/>
                <a:cs typeface="Heiti TC Light"/>
                <a:sym typeface="Heiti TC Light"/>
              </a:rPr>
              <a:t>、企業財務</a:t>
            </a:r>
            <a:r>
              <a:t> (corporate treasury)</a:t>
            </a:r>
            <a:r>
              <a:rPr>
                <a:latin typeface="Heiti TC Light"/>
                <a:ea typeface="Heiti TC Light"/>
                <a:cs typeface="Heiti TC Light"/>
                <a:sym typeface="Heiti TC Light"/>
              </a:rPr>
              <a:t>，以及監管單位</a:t>
            </a:r>
            <a:r>
              <a:t> (regulatory agency) </a:t>
            </a:r>
            <a:r>
              <a:rPr>
                <a:latin typeface="Heiti TC Light"/>
                <a:ea typeface="Heiti TC Light"/>
                <a:cs typeface="Heiti TC Light"/>
                <a:sym typeface="Heiti TC Light"/>
              </a:rPr>
              <a:t>等。</a:t>
            </a:r>
            <a:endParaRPr>
              <a:latin typeface="Heiti TC Light"/>
              <a:ea typeface="Heiti TC Light"/>
              <a:cs typeface="Heiti TC Light"/>
              <a:sym typeface="Heiti TC Light"/>
            </a:endParaRPr>
          </a:p>
          <a:p>
            <a:pPr defTabSz="457200">
              <a:spcBef>
                <a:spcPts val="0"/>
              </a:spcBef>
              <a:buSzTx/>
              <a:buNone/>
              <a:tabLst>
                <a:tab pos="12700" algn="l"/>
                <a:tab pos="4572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rPr sz="1200">
                <a:latin typeface="Helvetica"/>
                <a:ea typeface="Helvetica"/>
                <a:cs typeface="Helvetica"/>
                <a:sym typeface="Helvetica"/>
              </a:rPr>
              <a:t>	•	</a:t>
            </a:r>
            <a:r>
              <a:t>隨著金融創新腳步的加速，高階金融工程人才在各種金融環境中的需求繼續增長。</a:t>
            </a:r>
          </a:p>
        </p:txBody>
      </p:sp>
      <p:sp>
        <p:nvSpPr>
          <p:cNvPr id="792"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94" name="金融工程的典範-CBOE"/>
          <p:cNvSpPr txBox="1"/>
          <p:nvPr>
            <p:ph type="title"/>
          </p:nvPr>
        </p:nvSpPr>
        <p:spPr>
          <a:prstGeom prst="rect">
            <a:avLst/>
          </a:prstGeom>
        </p:spPr>
        <p:txBody>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t>金融工程的典範</a:t>
            </a:r>
            <a:r>
              <a:rPr>
                <a:latin typeface="Helvetica Light"/>
                <a:ea typeface="Helvetica Light"/>
                <a:cs typeface="Helvetica Light"/>
                <a:sym typeface="Helvetica Light"/>
              </a:rPr>
              <a:t>-CBOE</a:t>
            </a:r>
          </a:p>
        </p:txBody>
      </p:sp>
      <p:sp>
        <p:nvSpPr>
          <p:cNvPr id="795" name="• 美國芝加哥選擇權交易所 (Chicago Board of Option Exchange, CBOE)…"/>
          <p:cNvSpPr txBox="1"/>
          <p:nvPr>
            <p:ph type="body" idx="1"/>
          </p:nvPr>
        </p:nvSpPr>
        <p:spPr>
          <a:prstGeom prst="rect">
            <a:avLst/>
          </a:prstGeom>
        </p:spPr>
        <p:txBody>
          <a:bodyPr/>
          <a:lstStyle/>
          <a:p>
            <a:pPr defTabSz="457200">
              <a:buSzTx/>
              <a:buNone/>
              <a:tabLst>
                <a:tab pos="12700" algn="l"/>
                <a:tab pos="457200" algn="l"/>
                <a:tab pos="711200" algn="l"/>
                <a:tab pos="1066800" algn="l"/>
                <a:tab pos="1422400" algn="l"/>
                <a:tab pos="1778000" algn="l"/>
                <a:tab pos="2133600" algn="l"/>
                <a:tab pos="2489200" algn="l"/>
                <a:tab pos="2844800" algn="l"/>
                <a:tab pos="3200400" algn="l"/>
                <a:tab pos="3556000" algn="l"/>
                <a:tab pos="3911600" algn="l"/>
                <a:tab pos="4267200" algn="l"/>
              </a:tabLst>
            </a:pPr>
            <a:r>
              <a:rPr sz="1200">
                <a:latin typeface="Helvetica"/>
                <a:ea typeface="Helvetica"/>
                <a:cs typeface="Helvetica"/>
                <a:sym typeface="Helvetica"/>
              </a:rPr>
              <a:t>	•	</a:t>
            </a:r>
            <a:r>
              <a:rPr>
                <a:latin typeface="Heiti TC Light"/>
                <a:ea typeface="Heiti TC Light"/>
                <a:cs typeface="Heiti TC Light"/>
                <a:sym typeface="Heiti TC Light"/>
              </a:rPr>
              <a:t>美國芝加哥選擇權交易所</a:t>
            </a:r>
            <a:r>
              <a:t> (Chicago Board of Option Exchange, CBOE)</a:t>
            </a:r>
          </a:p>
          <a:p>
            <a:pPr defTabSz="457200">
              <a:buSzTx/>
              <a:buNone/>
              <a:tabLst>
                <a:tab pos="12700" algn="l"/>
                <a:tab pos="4572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rPr sz="1200">
                <a:latin typeface="Helvetica"/>
                <a:ea typeface="Helvetica"/>
                <a:cs typeface="Helvetica"/>
                <a:sym typeface="Helvetica"/>
              </a:rPr>
              <a:t>	•	</a:t>
            </a:r>
            <a:r>
              <a:rPr>
                <a:solidFill>
                  <a:srgbClr val="FF2600"/>
                </a:solidFill>
              </a:rPr>
              <a:t>交易</a:t>
            </a:r>
            <a:r>
              <a:t>與</a:t>
            </a:r>
            <a:r>
              <a:rPr>
                <a:solidFill>
                  <a:srgbClr val="FF2600"/>
                </a:solidFill>
              </a:rPr>
              <a:t>風險管理</a:t>
            </a:r>
            <a:r>
              <a:t>是火種</a:t>
            </a:r>
            <a:r>
              <a:rPr>
                <a:latin typeface="Helvetica Light"/>
                <a:ea typeface="Helvetica Light"/>
                <a:cs typeface="Helvetica Light"/>
                <a:sym typeface="Helvetica Light"/>
              </a:rPr>
              <a:t> </a:t>
            </a:r>
            <a:endParaRPr>
              <a:latin typeface="Helvetica Light"/>
              <a:ea typeface="Helvetica Light"/>
              <a:cs typeface="Helvetica Light"/>
              <a:sym typeface="Helvetica Light"/>
            </a:endParaRPr>
          </a:p>
          <a:p>
            <a:pPr defTabSz="457200">
              <a:spcBef>
                <a:spcPts val="0"/>
              </a:spcBef>
              <a:buSzTx/>
              <a:buNone/>
              <a:tabLst>
                <a:tab pos="12700" algn="l"/>
                <a:tab pos="4572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rPr sz="1200">
                <a:latin typeface="Helvetica"/>
                <a:ea typeface="Helvetica"/>
                <a:cs typeface="Helvetica"/>
                <a:sym typeface="Helvetica"/>
              </a:rPr>
              <a:t>	•	</a:t>
            </a:r>
            <a:r>
              <a:t>金融創新與教育的領航者</a:t>
            </a:r>
          </a:p>
        </p:txBody>
      </p:sp>
      <p:sp>
        <p:nvSpPr>
          <p:cNvPr id="796"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96" name="金融＋科技…"/>
          <p:cNvSpPr txBox="1"/>
          <p:nvPr>
            <p:ph type="title"/>
          </p:nvPr>
        </p:nvSpPr>
        <p:spPr>
          <a:prstGeom prst="rect">
            <a:avLst/>
          </a:prstGeom>
        </p:spPr>
        <p:txBody>
          <a:bodyPr/>
          <a:lstStyle/>
          <a:p>
            <a:pPr defTabSz="420624">
              <a:defRPr sz="5760"/>
            </a:pPr>
            <a:r>
              <a:t>金融＋科技</a:t>
            </a:r>
          </a:p>
          <a:p>
            <a:pPr defTabSz="420624">
              <a:defRPr sz="5760"/>
            </a:pPr>
            <a:r>
              <a:t>在清華大學</a:t>
            </a:r>
          </a:p>
        </p:txBody>
      </p:sp>
      <p:pic>
        <p:nvPicPr>
          <p:cNvPr id="397" name="pasted-image.tiff" descr="pasted-image.tiff"/>
          <p:cNvPicPr>
            <a:picLocks noChangeAspect="1"/>
          </p:cNvPicPr>
          <p:nvPr/>
        </p:nvPicPr>
        <p:blipFill>
          <a:blip r:embed="rId2">
            <a:extLst/>
          </a:blip>
          <a:srcRect l="279" t="40854" r="279" b="0"/>
          <a:stretch>
            <a:fillRect/>
          </a:stretch>
        </p:blipFill>
        <p:spPr>
          <a:xfrm>
            <a:off x="2076349" y="7150100"/>
            <a:ext cx="3608984" cy="1436233"/>
          </a:xfrm>
          <a:prstGeom prst="rect">
            <a:avLst/>
          </a:prstGeom>
          <a:ln w="12700">
            <a:miter lim="400000"/>
          </a:ln>
        </p:spPr>
      </p:pic>
      <p:pic>
        <p:nvPicPr>
          <p:cNvPr id="398" name="pasted-image.tiff" descr="pasted-image.tiff"/>
          <p:cNvPicPr>
            <a:picLocks noChangeAspect="1"/>
          </p:cNvPicPr>
          <p:nvPr/>
        </p:nvPicPr>
        <p:blipFill>
          <a:blip r:embed="rId3">
            <a:extLst/>
          </a:blip>
          <a:stretch>
            <a:fillRect/>
          </a:stretch>
        </p:blipFill>
        <p:spPr>
          <a:xfrm>
            <a:off x="1959691" y="3485241"/>
            <a:ext cx="3842499" cy="2783118"/>
          </a:xfrm>
          <a:prstGeom prst="rect">
            <a:avLst/>
          </a:prstGeom>
          <a:ln w="12700">
            <a:miter lim="400000"/>
          </a:ln>
        </p:spPr>
      </p:pic>
      <p:pic>
        <p:nvPicPr>
          <p:cNvPr id="399" name="pasted-image.tiff" descr="pasted-image.tiff"/>
          <p:cNvPicPr>
            <a:picLocks noChangeAspect="1"/>
          </p:cNvPicPr>
          <p:nvPr/>
        </p:nvPicPr>
        <p:blipFill>
          <a:blip r:embed="rId4">
            <a:extLst/>
          </a:blip>
          <a:stretch>
            <a:fillRect/>
          </a:stretch>
        </p:blipFill>
        <p:spPr>
          <a:xfrm>
            <a:off x="7666463" y="3485241"/>
            <a:ext cx="3967423" cy="2783118"/>
          </a:xfrm>
          <a:prstGeom prst="rect">
            <a:avLst/>
          </a:prstGeom>
          <a:ln w="12700">
            <a:miter lim="400000"/>
          </a:ln>
          <a:effectLst>
            <a:outerShdw sx="100000" sy="100000" kx="0" ky="0" algn="b" rotWithShape="0" blurRad="190500" dist="8455" dir="5400000">
              <a:srgbClr val="000000"/>
            </a:outerShdw>
          </a:effectLst>
        </p:spPr>
      </p:pic>
      <p:pic>
        <p:nvPicPr>
          <p:cNvPr id="400" name="Screen Shot 2016-11-24 at 12.08.12 PM.png" descr="Screen Shot 2016-11-24 at 12.08.12 PM.png"/>
          <p:cNvPicPr>
            <a:picLocks noChangeAspect="1"/>
          </p:cNvPicPr>
          <p:nvPr/>
        </p:nvPicPr>
        <p:blipFill>
          <a:blip r:embed="rId5">
            <a:extLst/>
          </a:blip>
          <a:stretch>
            <a:fillRect/>
          </a:stretch>
        </p:blipFill>
        <p:spPr>
          <a:xfrm>
            <a:off x="7507154" y="7150100"/>
            <a:ext cx="4286040" cy="1372654"/>
          </a:xfrm>
          <a:prstGeom prst="rect">
            <a:avLst/>
          </a:prstGeom>
          <a:ln w="12700">
            <a:miter lim="400000"/>
          </a:ln>
          <a:effectLst>
            <a:outerShdw sx="100000" sy="100000" kx="0" ky="0" algn="b" rotWithShape="0" blurRad="190500" dist="8455" dir="5400000">
              <a:srgbClr val="000000"/>
            </a:outerShdw>
          </a:effectLst>
        </p:spPr>
      </p:pic>
      <p:sp>
        <p:nvSpPr>
          <p:cNvPr id="401"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98" name="金融工程的基礎課程"/>
          <p:cNvSpPr txBox="1"/>
          <p:nvPr>
            <p:ph type="title"/>
          </p:nvPr>
        </p:nvSpPr>
        <p:spPr>
          <a:prstGeom prst="rect">
            <a:avLst/>
          </a:prstGeom>
        </p:spPr>
        <p:txBody>
          <a:bodyPr/>
          <a:lstStyle/>
          <a:p>
            <a:pPr/>
            <a:r>
              <a:t>金融工程的基礎課程</a:t>
            </a:r>
          </a:p>
        </p:txBody>
      </p:sp>
      <p:sp>
        <p:nvSpPr>
          <p:cNvPr id="799" name="• IQFA 解釋道：Financial engineering is also known as financial mathematics, mathematical finance, and computational finance.…"/>
          <p:cNvSpPr txBox="1"/>
          <p:nvPr>
            <p:ph type="body" idx="1"/>
          </p:nvPr>
        </p:nvSpPr>
        <p:spPr>
          <a:prstGeom prst="rect">
            <a:avLst/>
          </a:prstGeom>
        </p:spPr>
        <p:txBody>
          <a:bodyPr/>
          <a:lstStyle/>
          <a:p>
            <a:pPr defTabSz="457200">
              <a:buSzTx/>
              <a:buNone/>
              <a:tabLst>
                <a:tab pos="12700" algn="l"/>
                <a:tab pos="457200" algn="l"/>
                <a:tab pos="711200" algn="l"/>
                <a:tab pos="1066800" algn="l"/>
                <a:tab pos="1422400" algn="l"/>
                <a:tab pos="1778000" algn="l"/>
                <a:tab pos="2133600" algn="l"/>
                <a:tab pos="2489200" algn="l"/>
                <a:tab pos="2844800" algn="l"/>
                <a:tab pos="3200400" algn="l"/>
                <a:tab pos="3556000" algn="l"/>
                <a:tab pos="3911600" algn="l"/>
                <a:tab pos="4267200" algn="l"/>
              </a:tabLst>
            </a:pPr>
            <a:r>
              <a:rPr sz="1200">
                <a:latin typeface="Helvetica"/>
                <a:ea typeface="Helvetica"/>
                <a:cs typeface="Helvetica"/>
                <a:sym typeface="Helvetica"/>
              </a:rPr>
              <a:t>	•	</a:t>
            </a:r>
            <a:r>
              <a:t>IQFA </a:t>
            </a:r>
            <a:r>
              <a:rPr>
                <a:latin typeface="Heiti TC Light"/>
                <a:ea typeface="Heiti TC Light"/>
                <a:cs typeface="Heiti TC Light"/>
                <a:sym typeface="Heiti TC Light"/>
              </a:rPr>
              <a:t>解釋道：</a:t>
            </a:r>
            <a:r>
              <a:t>Financial engineering is also known as financial mathematics, mathematical finance, and computational finance.</a:t>
            </a:r>
          </a:p>
          <a:p>
            <a:pPr defTabSz="457200">
              <a:buSzTx/>
              <a:buNone/>
              <a:tabLst>
                <a:tab pos="12700" algn="l"/>
                <a:tab pos="4572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FF2600"/>
                </a:solidFill>
                <a:latin typeface="Heiti TC Light"/>
                <a:ea typeface="Heiti TC Light"/>
                <a:cs typeface="Heiti TC Light"/>
                <a:sym typeface="Heiti TC Light"/>
              </a:defRPr>
            </a:pPr>
            <a:r>
              <a:rPr sz="1200">
                <a:solidFill>
                  <a:srgbClr val="000000"/>
                </a:solidFill>
                <a:latin typeface="Helvetica"/>
                <a:ea typeface="Helvetica"/>
                <a:cs typeface="Helvetica"/>
                <a:sym typeface="Helvetica"/>
              </a:rPr>
              <a:t>	•	</a:t>
            </a:r>
            <a:r>
              <a:t>數理金融、計算金融、金融統計</a:t>
            </a:r>
            <a:r>
              <a:rPr>
                <a:solidFill>
                  <a:srgbClr val="000000"/>
                </a:solidFill>
              </a:rPr>
              <a:t>是基礎核心課程</a:t>
            </a:r>
            <a:endParaRPr>
              <a:solidFill>
                <a:srgbClr val="000000"/>
              </a:solidFill>
              <a:latin typeface="Helvetica Light"/>
              <a:ea typeface="Helvetica Light"/>
              <a:cs typeface="Helvetica Light"/>
              <a:sym typeface="Helvetica Light"/>
            </a:endParaRPr>
          </a:p>
          <a:p>
            <a:pPr defTabSz="457200">
              <a:spcBef>
                <a:spcPts val="0"/>
              </a:spcBef>
              <a:buSzTx/>
              <a:buNone/>
              <a:tabLst>
                <a:tab pos="12700" algn="l"/>
                <a:tab pos="4572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Heiti TC Light"/>
                <a:ea typeface="Heiti TC Light"/>
                <a:cs typeface="Heiti TC Light"/>
                <a:sym typeface="Heiti TC Light"/>
              </a:defRPr>
            </a:pPr>
            <a:r>
              <a:rPr sz="1200">
                <a:latin typeface="Helvetica"/>
                <a:ea typeface="Helvetica"/>
                <a:cs typeface="Helvetica"/>
                <a:sym typeface="Helvetica"/>
              </a:rPr>
              <a:t>	•	</a:t>
            </a:r>
            <a:r>
              <a:t>全球相關的課程列於</a:t>
            </a:r>
            <a:r>
              <a:rPr>
                <a:latin typeface="Helvetica Light"/>
                <a:ea typeface="Helvetica Light"/>
                <a:cs typeface="Helvetica Light"/>
                <a:sym typeface="Helvetica Light"/>
              </a:rPr>
              <a:t> IQFA </a:t>
            </a:r>
            <a:r>
              <a:t>的網站</a:t>
            </a:r>
          </a:p>
        </p:txBody>
      </p:sp>
      <p:sp>
        <p:nvSpPr>
          <p:cNvPr id="800"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02" name="合作發展方向"/>
          <p:cNvSpPr txBox="1"/>
          <p:nvPr>
            <p:ph type="title"/>
          </p:nvPr>
        </p:nvSpPr>
        <p:spPr>
          <a:prstGeom prst="rect">
            <a:avLst/>
          </a:prstGeom>
        </p:spPr>
        <p:txBody>
          <a:bodyPr/>
          <a:lstStyle/>
          <a:p>
            <a:pPr/>
            <a:r>
              <a:t>合作發展方向</a:t>
            </a:r>
          </a:p>
        </p:txBody>
      </p:sp>
      <p:sp>
        <p:nvSpPr>
          <p:cNvPr id="803" name="學術界…"/>
          <p:cNvSpPr txBox="1"/>
          <p:nvPr>
            <p:ph type="body" idx="1"/>
          </p:nvPr>
        </p:nvSpPr>
        <p:spPr>
          <a:prstGeom prst="rect">
            <a:avLst/>
          </a:prstGeom>
        </p:spPr>
        <p:txBody>
          <a:bodyPr/>
          <a:lstStyle/>
          <a:p>
            <a:pPr marL="0" indent="0" defTabSz="370331">
              <a:spcBef>
                <a:spcPts val="3400"/>
              </a:spcBef>
              <a:buSzTx/>
              <a:buNone/>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latin typeface="Heiti TC Light"/>
                <a:ea typeface="Heiti TC Light"/>
                <a:cs typeface="Heiti TC Light"/>
                <a:sym typeface="Heiti TC Light"/>
              </a:defRPr>
            </a:pPr>
            <a:r>
              <a:t>學術界</a:t>
            </a:r>
          </a:p>
          <a:p>
            <a:pPr marL="0" indent="0" defTabSz="370331">
              <a:spcBef>
                <a:spcPts val="3400"/>
              </a:spcBef>
              <a:buSzTx/>
              <a:buNone/>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latin typeface="Heiti TC Light"/>
                <a:ea typeface="Heiti TC Light"/>
                <a:cs typeface="Heiti TC Light"/>
                <a:sym typeface="Heiti TC Light"/>
              </a:defRPr>
            </a:pPr>
            <a:r>
              <a:t>金融業界（交易所、銀行、證券、保險等）</a:t>
            </a:r>
            <a:endParaRPr>
              <a:latin typeface="Helvetica Light"/>
              <a:ea typeface="Helvetica Light"/>
              <a:cs typeface="Helvetica Light"/>
              <a:sym typeface="Helvetica Light"/>
            </a:endParaRPr>
          </a:p>
          <a:p>
            <a:pPr marL="0" indent="0" defTabSz="370331">
              <a:spcBef>
                <a:spcPts val="3400"/>
              </a:spcBef>
              <a:buSzTx/>
              <a:buNone/>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latin typeface="Heiti TC Light"/>
                <a:ea typeface="Heiti TC Light"/>
                <a:cs typeface="Heiti TC Light"/>
                <a:sym typeface="Heiti TC Light"/>
              </a:defRPr>
            </a:pPr>
            <a:r>
              <a:t>工業界</a:t>
            </a:r>
            <a:endParaRPr>
              <a:latin typeface="Helvetica Light"/>
              <a:ea typeface="Helvetica Light"/>
              <a:cs typeface="Helvetica Light"/>
              <a:sym typeface="Helvetica Light"/>
            </a:endParaRPr>
          </a:p>
          <a:p>
            <a:pPr marL="0" indent="0" defTabSz="370331">
              <a:spcBef>
                <a:spcPts val="3400"/>
              </a:spcBef>
              <a:buSzTx/>
              <a:buNone/>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latin typeface="Heiti TC Light"/>
                <a:ea typeface="Heiti TC Light"/>
                <a:cs typeface="Heiti TC Light"/>
                <a:sym typeface="Heiti TC Light"/>
              </a:defRPr>
            </a:pPr>
            <a:r>
              <a:t>資料庫公司</a:t>
            </a:r>
            <a:endParaRPr>
              <a:latin typeface="Helvetica Light"/>
              <a:ea typeface="Helvetica Light"/>
              <a:cs typeface="Helvetica Light"/>
              <a:sym typeface="Helvetica Light"/>
            </a:endParaRPr>
          </a:p>
          <a:p>
            <a:pPr marL="0" indent="0" defTabSz="370331">
              <a:spcBef>
                <a:spcPts val="3400"/>
              </a:spcBef>
              <a:buSzTx/>
              <a:buNone/>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pPr>
            <a:r>
              <a:rPr>
                <a:latin typeface="Heiti TC Light"/>
                <a:ea typeface="Heiti TC Light"/>
                <a:cs typeface="Heiti TC Light"/>
                <a:sym typeface="Heiti TC Light"/>
              </a:rPr>
              <a:t>（金融）信息軟件公司（</a:t>
            </a:r>
            <a:r>
              <a:t>SAS, Matlab, Numerix,.. </a:t>
            </a:r>
            <a:r>
              <a:rPr>
                <a:latin typeface="Heiti TC Light"/>
                <a:ea typeface="Heiti TC Light"/>
                <a:cs typeface="Heiti TC Light"/>
                <a:sym typeface="Heiti TC Light"/>
              </a:rPr>
              <a:t>）</a:t>
            </a:r>
          </a:p>
          <a:p>
            <a:pPr marL="0" indent="0" defTabSz="370331">
              <a:spcBef>
                <a:spcPts val="3400"/>
              </a:spcBef>
              <a:buSzTx/>
              <a:buNone/>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latin typeface="Heiti TC Light"/>
                <a:ea typeface="Heiti TC Light"/>
                <a:cs typeface="Heiti TC Light"/>
                <a:sym typeface="Heiti TC Light"/>
              </a:defRPr>
            </a:pPr>
            <a:r>
              <a:t>信息韌體公司（高速電腦中心，</a:t>
            </a:r>
            <a:r>
              <a:rPr>
                <a:latin typeface="Helvetica Light"/>
                <a:ea typeface="Helvetica Light"/>
                <a:cs typeface="Helvetica Light"/>
                <a:sym typeface="Helvetica Light"/>
              </a:rPr>
              <a:t>Nvidia,…</a:t>
            </a:r>
            <a:r>
              <a:t>）</a:t>
            </a:r>
            <a:endParaRPr>
              <a:latin typeface="Helvetica Light"/>
              <a:ea typeface="Helvetica Light"/>
              <a:cs typeface="Helvetica Light"/>
              <a:sym typeface="Helvetica Light"/>
            </a:endParaRPr>
          </a:p>
          <a:p>
            <a:pPr marL="0" indent="0" defTabSz="370331">
              <a:spcBef>
                <a:spcPts val="0"/>
              </a:spcBef>
              <a:buSzTx/>
              <a:buNone/>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latin typeface="Heiti TC Light"/>
                <a:ea typeface="Heiti TC Light"/>
                <a:cs typeface="Heiti TC Light"/>
                <a:sym typeface="Heiti TC Light"/>
              </a:defRPr>
            </a:pPr>
            <a:r>
              <a:t>教育認證機構（專業學會、協會等）</a:t>
            </a:r>
          </a:p>
          <a:p>
            <a:pPr marL="0" indent="0" defTabSz="370331">
              <a:spcBef>
                <a:spcPts val="0"/>
              </a:spcBef>
              <a:buSzTx/>
              <a:buNone/>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latin typeface="Heiti TC Light"/>
                <a:ea typeface="Heiti TC Light"/>
                <a:cs typeface="Heiti TC Light"/>
                <a:sym typeface="Heiti TC Light"/>
              </a:defRPr>
            </a:pPr>
          </a:p>
          <a:p>
            <a:pPr marL="0" indent="0" defTabSz="370331">
              <a:spcBef>
                <a:spcPts val="0"/>
              </a:spcBef>
              <a:buSzTx/>
              <a:buNone/>
              <a:tabLst>
                <a:tab pos="279400" algn="l"/>
                <a:tab pos="571500" algn="l"/>
                <a:tab pos="863600" algn="l"/>
                <a:tab pos="1143000" algn="l"/>
                <a:tab pos="1435100" algn="l"/>
                <a:tab pos="1727200" algn="l"/>
                <a:tab pos="2006600" algn="l"/>
                <a:tab pos="2298700" algn="l"/>
                <a:tab pos="2590800" algn="l"/>
                <a:tab pos="2870200" algn="l"/>
                <a:tab pos="3162300" algn="l"/>
                <a:tab pos="3454400" algn="l"/>
              </a:tabLst>
              <a:defRPr sz="2916">
                <a:latin typeface="Heiti TC Light"/>
                <a:ea typeface="Heiti TC Light"/>
                <a:cs typeface="Heiti TC Light"/>
                <a:sym typeface="Heiti TC Light"/>
              </a:defRPr>
            </a:pPr>
            <a:r>
              <a:t>…</a:t>
            </a:r>
          </a:p>
        </p:txBody>
      </p:sp>
      <p:sp>
        <p:nvSpPr>
          <p:cNvPr id="804"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806" name="金融工程的歷史"/>
          <p:cNvSpPr txBox="1"/>
          <p:nvPr>
            <p:ph type="title"/>
          </p:nvPr>
        </p:nvSpPr>
        <p:spPr>
          <a:xfrm>
            <a:off x="355600" y="965200"/>
            <a:ext cx="12293600" cy="1168400"/>
          </a:xfrm>
          <a:prstGeom prst="rect">
            <a:avLst/>
          </a:prstGeom>
        </p:spPr>
        <p:txBody>
          <a:bodyPr/>
          <a:lstStyle>
            <a:lvl1pPr>
              <a:defRPr sz="6400">
                <a:solidFill>
                  <a:srgbClr val="000000"/>
                </a:solidFill>
              </a:defRPr>
            </a:lvl1pPr>
          </a:lstStyle>
          <a:p>
            <a:pPr/>
            <a:r>
              <a:t>金融工程的歷史</a:t>
            </a:r>
          </a:p>
        </p:txBody>
      </p:sp>
      <p:sp>
        <p:nvSpPr>
          <p:cNvPr id="807" name="* 1990 - H. Markowitz, W. Sharpe, and M. Miller…"/>
          <p:cNvSpPr txBox="1"/>
          <p:nvPr/>
        </p:nvSpPr>
        <p:spPr>
          <a:xfrm>
            <a:off x="965200" y="3327400"/>
            <a:ext cx="11074400" cy="619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defRPr sz="4200">
                <a:solidFill>
                  <a:srgbClr val="535353"/>
                </a:solidFill>
                <a:latin typeface="Gill Sans Light"/>
                <a:ea typeface="Gill Sans Light"/>
                <a:cs typeface="Gill Sans Light"/>
                <a:sym typeface="Gill Sans Light"/>
              </a:defRPr>
            </a:pPr>
            <a:r>
              <a:t>* </a:t>
            </a:r>
            <a:r>
              <a:rPr>
                <a:solidFill>
                  <a:srgbClr val="0433FF"/>
                </a:solidFill>
              </a:rPr>
              <a:t>1990</a:t>
            </a:r>
            <a:r>
              <a:t> - H. Markowitz, W. Sharpe, and M. Miller</a:t>
            </a:r>
          </a:p>
          <a:p>
            <a:pPr lvl="1" indent="342900" algn="l" defTabSz="584200">
              <a:defRPr sz="4200">
                <a:solidFill>
                  <a:srgbClr val="535353"/>
                </a:solidFill>
                <a:latin typeface="Gill Sans Light"/>
                <a:ea typeface="Gill Sans Light"/>
                <a:cs typeface="Gill Sans Light"/>
                <a:sym typeface="Gill Sans Light"/>
              </a:defRPr>
            </a:pPr>
          </a:p>
          <a:p>
            <a:pPr lvl="1" indent="342900" algn="l" defTabSz="584200">
              <a:defRPr sz="4200">
                <a:solidFill>
                  <a:srgbClr val="535353"/>
                </a:solidFill>
                <a:latin typeface="Gill Sans Light"/>
                <a:ea typeface="Gill Sans Light"/>
                <a:cs typeface="Gill Sans Light"/>
                <a:sym typeface="Gill Sans Light"/>
              </a:defRPr>
            </a:pPr>
            <a:r>
              <a:t>In 1952, Markowitz proposed a mean-variance analysis to study Portfolio Selection.</a:t>
            </a:r>
          </a:p>
          <a:p>
            <a:pPr algn="l" defTabSz="584200">
              <a:defRPr sz="4200">
                <a:solidFill>
                  <a:srgbClr val="535353"/>
                </a:solidFill>
                <a:latin typeface="Gill Sans Light"/>
                <a:ea typeface="Gill Sans Light"/>
                <a:cs typeface="Gill Sans Light"/>
                <a:sym typeface="Gill Sans Light"/>
              </a:defRPr>
            </a:pPr>
          </a:p>
          <a:p>
            <a:pPr algn="l" defTabSz="584200">
              <a:defRPr sz="4200">
                <a:solidFill>
                  <a:srgbClr val="535353"/>
                </a:solidFill>
                <a:latin typeface="Gill Sans Light"/>
                <a:ea typeface="Gill Sans Light"/>
                <a:cs typeface="Gill Sans Light"/>
                <a:sym typeface="Gill Sans Light"/>
              </a:defRPr>
            </a:pPr>
            <a:r>
              <a:t>* </a:t>
            </a:r>
            <a:r>
              <a:rPr>
                <a:solidFill>
                  <a:srgbClr val="0433FF"/>
                </a:solidFill>
              </a:rPr>
              <a:t>1997</a:t>
            </a:r>
            <a:r>
              <a:t> - M. Scholes and R. Merton </a:t>
            </a:r>
          </a:p>
          <a:p>
            <a:pPr lvl="1" indent="342900" algn="l" defTabSz="584200">
              <a:defRPr sz="4200">
                <a:solidFill>
                  <a:srgbClr val="535353"/>
                </a:solidFill>
                <a:latin typeface="Gill Sans Light"/>
                <a:ea typeface="Gill Sans Light"/>
                <a:cs typeface="Gill Sans Light"/>
                <a:sym typeface="Gill Sans Light"/>
              </a:defRPr>
            </a:pPr>
          </a:p>
          <a:p>
            <a:pPr lvl="1" indent="342900" algn="l" defTabSz="584200">
              <a:defRPr sz="4200">
                <a:solidFill>
                  <a:srgbClr val="535353"/>
                </a:solidFill>
                <a:latin typeface="Gill Sans Light"/>
                <a:ea typeface="Gill Sans Light"/>
                <a:cs typeface="Gill Sans Light"/>
                <a:sym typeface="Gill Sans Light"/>
              </a:defRPr>
            </a:pPr>
            <a:r>
              <a:t>In </a:t>
            </a:r>
            <a:r>
              <a:rPr>
                <a:solidFill>
                  <a:srgbClr val="FF2600"/>
                </a:solidFill>
              </a:rPr>
              <a:t>1973</a:t>
            </a:r>
            <a:r>
              <a:t>, Black and Scholes solved the </a:t>
            </a:r>
            <a:r>
              <a:rPr>
                <a:solidFill>
                  <a:srgbClr val="FF2600"/>
                </a:solidFill>
              </a:rPr>
              <a:t>option pricing problem</a:t>
            </a:r>
            <a:r>
              <a:t>.</a:t>
            </a:r>
          </a:p>
        </p:txBody>
      </p:sp>
      <p:sp>
        <p:nvSpPr>
          <p:cNvPr id="808" name="Nobel Prize Winners in Economics"/>
          <p:cNvSpPr txBox="1"/>
          <p:nvPr/>
        </p:nvSpPr>
        <p:spPr>
          <a:xfrm>
            <a:off x="889000" y="2438400"/>
            <a:ext cx="97790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4200">
                <a:solidFill>
                  <a:srgbClr val="0433FF"/>
                </a:solidFill>
                <a:latin typeface="Gill Sans Light"/>
                <a:ea typeface="Gill Sans Light"/>
                <a:cs typeface="Gill Sans Light"/>
                <a:sym typeface="Gill Sans Light"/>
              </a:defRPr>
            </a:lvl1pPr>
          </a:lstStyle>
          <a:p>
            <a:pPr/>
            <a:r>
              <a:t>Nobel Prize Winners in Economics</a:t>
            </a:r>
          </a:p>
        </p:txBody>
      </p:sp>
      <p:sp>
        <p:nvSpPr>
          <p:cNvPr id="809"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11" name="價格變動的不確定性"/>
          <p:cNvSpPr txBox="1"/>
          <p:nvPr>
            <p:ph type="title"/>
          </p:nvPr>
        </p:nvSpPr>
        <p:spPr>
          <a:prstGeom prst="rect">
            <a:avLst/>
          </a:prstGeom>
        </p:spPr>
        <p:txBody>
          <a:bodyPr/>
          <a:lstStyle>
            <a:lvl1pPr>
              <a:defRPr sz="5800"/>
            </a:lvl1pPr>
          </a:lstStyle>
          <a:p>
            <a:pPr/>
            <a:r>
              <a:t>價格變動的不確定性</a:t>
            </a:r>
          </a:p>
        </p:txBody>
      </p:sp>
      <p:sp>
        <p:nvSpPr>
          <p:cNvPr id="812" name="文字"/>
          <p:cNvSpPr txBox="1"/>
          <p:nvPr/>
        </p:nvSpPr>
        <p:spPr>
          <a:xfrm>
            <a:off x="6438900" y="4663694"/>
            <a:ext cx="127000" cy="4445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584200">
              <a:lnSpc>
                <a:spcPts val="5500"/>
              </a:lnSpc>
              <a:defRPr sz="3400">
                <a:solidFill>
                  <a:srgbClr val="FFFFFF"/>
                </a:solidFill>
                <a:latin typeface="American Typewriter"/>
                <a:ea typeface="American Typewriter"/>
                <a:cs typeface="American Typewriter"/>
                <a:sym typeface="American Typewriter"/>
              </a:defRPr>
            </a:pPr>
            <a:endParaRPr sz="1200">
              <a:solidFill>
                <a:srgbClr val="000000"/>
              </a:solidFill>
              <a:latin typeface="Arial"/>
              <a:ea typeface="Arial"/>
              <a:cs typeface="Arial"/>
              <a:sym typeface="Arial"/>
            </a:endParaRPr>
          </a:p>
        </p:txBody>
      </p:sp>
      <p:sp>
        <p:nvSpPr>
          <p:cNvPr id="813" name="文字"/>
          <p:cNvSpPr txBox="1"/>
          <p:nvPr/>
        </p:nvSpPr>
        <p:spPr>
          <a:xfrm>
            <a:off x="6578600" y="4828794"/>
            <a:ext cx="127000" cy="4445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584200">
              <a:lnSpc>
                <a:spcPts val="5500"/>
              </a:lnSpc>
              <a:defRPr sz="3400">
                <a:solidFill>
                  <a:srgbClr val="FFFFFF"/>
                </a:solidFill>
                <a:latin typeface="American Typewriter"/>
                <a:ea typeface="American Typewriter"/>
                <a:cs typeface="American Typewriter"/>
                <a:sym typeface="American Typewriter"/>
              </a:defRPr>
            </a:pPr>
            <a:endParaRPr sz="1200">
              <a:solidFill>
                <a:srgbClr val="000000"/>
              </a:solidFill>
              <a:latin typeface="Arial"/>
              <a:ea typeface="Arial"/>
              <a:cs typeface="Arial"/>
              <a:sym typeface="Arial"/>
            </a:endParaRPr>
          </a:p>
        </p:txBody>
      </p:sp>
      <p:pic>
        <p:nvPicPr>
          <p:cNvPr id="814" name="droppedImage.pdf" descr="droppedImage.pdf"/>
          <p:cNvPicPr>
            <a:picLocks noChangeAspect="1"/>
          </p:cNvPicPr>
          <p:nvPr/>
        </p:nvPicPr>
        <p:blipFill>
          <a:blip r:embed="rId3">
            <a:extLst/>
          </a:blip>
          <a:stretch>
            <a:fillRect/>
          </a:stretch>
        </p:blipFill>
        <p:spPr>
          <a:xfrm>
            <a:off x="1739900" y="2197100"/>
            <a:ext cx="9525000" cy="5718384"/>
          </a:xfrm>
          <a:prstGeom prst="rect">
            <a:avLst/>
          </a:prstGeom>
          <a:ln w="12700">
            <a:miter lim="400000"/>
          </a:ln>
        </p:spPr>
      </p:pic>
      <p:sp>
        <p:nvSpPr>
          <p:cNvPr id="815" name="Source: Yahoo Finance"/>
          <p:cNvSpPr txBox="1"/>
          <p:nvPr/>
        </p:nvSpPr>
        <p:spPr>
          <a:xfrm>
            <a:off x="5072068" y="8899735"/>
            <a:ext cx="2842007" cy="3683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584200">
              <a:defRPr sz="2000">
                <a:solidFill>
                  <a:srgbClr val="FFFFFF"/>
                </a:solidFill>
                <a:latin typeface="American Typewriter"/>
                <a:ea typeface="American Typewriter"/>
                <a:cs typeface="American Typewriter"/>
                <a:sym typeface="American Typewriter"/>
              </a:defRPr>
            </a:lvl1pPr>
          </a:lstStyle>
          <a:p>
            <a:pPr/>
            <a:r>
              <a:t>Source: Yahoo Finance</a:t>
            </a:r>
          </a:p>
        </p:txBody>
      </p:sp>
      <p:sp>
        <p:nvSpPr>
          <p:cNvPr id="816"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20" name="危機, 轉機, 與投機"/>
          <p:cNvSpPr txBox="1"/>
          <p:nvPr>
            <p:ph type="title"/>
          </p:nvPr>
        </p:nvSpPr>
        <p:spPr>
          <a:xfrm>
            <a:off x="1511300" y="393700"/>
            <a:ext cx="10845800" cy="1612900"/>
          </a:xfrm>
          <a:prstGeom prst="rect">
            <a:avLst/>
          </a:prstGeom>
        </p:spPr>
        <p:txBody>
          <a:bodyPr/>
          <a:lstStyle/>
          <a:p>
            <a:pPr/>
            <a:r>
              <a:t>危機, 轉機, 與投機</a:t>
            </a:r>
          </a:p>
        </p:txBody>
      </p:sp>
      <p:sp>
        <p:nvSpPr>
          <p:cNvPr id="821" name="Q: 如何消弭（或投機）該種資產價值風險？"/>
          <p:cNvSpPr txBox="1"/>
          <p:nvPr/>
        </p:nvSpPr>
        <p:spPr>
          <a:xfrm>
            <a:off x="1180490" y="4510575"/>
            <a:ext cx="8464246" cy="71196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584200">
              <a:defRPr sz="3400">
                <a:solidFill>
                  <a:srgbClr val="FFFFFF"/>
                </a:solidFill>
                <a:latin typeface="American Typewriter"/>
                <a:ea typeface="American Typewriter"/>
                <a:cs typeface="American Typewriter"/>
                <a:sym typeface="American Typewriter"/>
              </a:defRPr>
            </a:pPr>
            <a:r>
              <a:rPr sz="4200">
                <a:solidFill>
                  <a:srgbClr val="00FDFF"/>
                </a:solidFill>
              </a:rPr>
              <a:t>Q:</a:t>
            </a:r>
            <a:r>
              <a:t> 如何消弭（或投機）該種</a:t>
            </a:r>
            <a:r>
              <a:t>資產價值</a:t>
            </a:r>
            <a:r>
              <a:rPr b="1"/>
              <a:t>風險？</a:t>
            </a:r>
          </a:p>
        </p:txBody>
      </p:sp>
      <p:sp>
        <p:nvSpPr>
          <p:cNvPr id="822" name="資產價格之風險產生於其在未來時間的不確定性！"/>
          <p:cNvSpPr txBox="1"/>
          <p:nvPr/>
        </p:nvSpPr>
        <p:spPr>
          <a:xfrm>
            <a:off x="2645156" y="3219450"/>
            <a:ext cx="9899651" cy="8255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t>資產價格之</a:t>
            </a:r>
            <a:r>
              <a:rPr sz="4200">
                <a:solidFill>
                  <a:srgbClr val="FF2600"/>
                </a:solidFill>
                <a:latin typeface="Helvetica"/>
                <a:ea typeface="Helvetica"/>
                <a:cs typeface="Helvetica"/>
                <a:sym typeface="Helvetica"/>
              </a:rPr>
              <a:t>風險</a:t>
            </a:r>
            <a:r>
              <a:t>產生於其在</a:t>
            </a:r>
            <a:r>
              <a:t>未來</a:t>
            </a:r>
            <a:r>
              <a:t>時間</a:t>
            </a:r>
            <a:r>
              <a:t>的不確定</a:t>
            </a:r>
            <a:r>
              <a:t>性！ </a:t>
            </a:r>
          </a:p>
        </p:txBody>
      </p:sp>
      <p:sp>
        <p:nvSpPr>
          <p:cNvPr id="823" name="Fact:"/>
          <p:cNvSpPr txBox="1"/>
          <p:nvPr/>
        </p:nvSpPr>
        <p:spPr>
          <a:xfrm>
            <a:off x="1167597" y="3271180"/>
            <a:ext cx="1343991" cy="6985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584200">
              <a:defRPr sz="4200">
                <a:solidFill>
                  <a:srgbClr val="00FDFF"/>
                </a:solidFill>
                <a:latin typeface="American Typewriter"/>
                <a:ea typeface="American Typewriter"/>
                <a:cs typeface="American Typewriter"/>
                <a:sym typeface="American Typewriter"/>
              </a:defRPr>
            </a:lvl1pPr>
          </a:lstStyle>
          <a:p>
            <a:pPr/>
            <a:r>
              <a:t>Fact:</a:t>
            </a:r>
          </a:p>
        </p:txBody>
      </p:sp>
      <p:sp>
        <p:nvSpPr>
          <p:cNvPr id="824" name="可透過交易衍生性金融商品,例如交換(Swap), 遠期契約(Forward), 期貨(Futures) 與選擇權(Option)"/>
          <p:cNvSpPr txBox="1"/>
          <p:nvPr/>
        </p:nvSpPr>
        <p:spPr>
          <a:xfrm>
            <a:off x="1265302" y="6775929"/>
            <a:ext cx="11328401" cy="1295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584200">
              <a:defRPr sz="3400">
                <a:solidFill>
                  <a:srgbClr val="FFFFFF"/>
                </a:solidFill>
                <a:latin typeface="American Typewriter"/>
                <a:ea typeface="American Typewriter"/>
                <a:cs typeface="American Typewriter"/>
                <a:sym typeface="American Typewriter"/>
              </a:defRPr>
            </a:lvl1pPr>
          </a:lstStyle>
          <a:p>
            <a:pPr>
              <a:defRPr sz="4200"/>
            </a:pPr>
            <a:r>
              <a:rPr sz="3400"/>
              <a:t>可透過交易衍生性金融商品,例如交換(Swap), 遠期契約(Forward), 期貨(Futures) 與選擇權(Option)</a:t>
            </a:r>
          </a:p>
        </p:txBody>
      </p:sp>
      <p:sp>
        <p:nvSpPr>
          <p:cNvPr id="825" name="A:"/>
          <p:cNvSpPr txBox="1"/>
          <p:nvPr/>
        </p:nvSpPr>
        <p:spPr>
          <a:xfrm>
            <a:off x="1108982" y="5986441"/>
            <a:ext cx="765785" cy="6985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584200">
              <a:defRPr sz="3400">
                <a:solidFill>
                  <a:srgbClr val="FFFFFF"/>
                </a:solidFill>
                <a:latin typeface="American Typewriter"/>
                <a:ea typeface="American Typewriter"/>
                <a:cs typeface="American Typewriter"/>
                <a:sym typeface="American Typewriter"/>
              </a:defRPr>
            </a:pPr>
            <a:r>
              <a:rPr sz="4200">
                <a:solidFill>
                  <a:srgbClr val="00FDFF"/>
                </a:solidFill>
              </a:rPr>
              <a:t>A:</a:t>
            </a:r>
            <a:r>
              <a:rPr sz="4200"/>
              <a:t> </a:t>
            </a:r>
          </a:p>
        </p:txBody>
      </p:sp>
      <p:sp>
        <p:nvSpPr>
          <p:cNvPr id="826"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30" name="衍生性金融商品"/>
          <p:cNvSpPr txBox="1"/>
          <p:nvPr>
            <p:ph type="title"/>
          </p:nvPr>
        </p:nvSpPr>
        <p:spPr>
          <a:xfrm>
            <a:off x="1066800" y="558800"/>
            <a:ext cx="10845800" cy="1778000"/>
          </a:xfrm>
          <a:prstGeom prst="rect">
            <a:avLst/>
          </a:prstGeom>
        </p:spPr>
        <p:txBody>
          <a:bodyPr/>
          <a:lstStyle/>
          <a:p>
            <a:pPr/>
            <a:r>
              <a:t>衍生性金融商品</a:t>
            </a:r>
          </a:p>
        </p:txBody>
      </p:sp>
      <p:sp>
        <p:nvSpPr>
          <p:cNvPr id="831" name="老虎與大貓"/>
          <p:cNvSpPr txBox="1"/>
          <p:nvPr/>
        </p:nvSpPr>
        <p:spPr>
          <a:xfrm>
            <a:off x="5124789" y="2619756"/>
            <a:ext cx="2755901" cy="8255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584200">
              <a:defRPr sz="4200">
                <a:solidFill>
                  <a:srgbClr val="FF9300"/>
                </a:solidFill>
                <a:latin typeface="American Typewriter"/>
                <a:ea typeface="American Typewriter"/>
                <a:cs typeface="American Typewriter"/>
                <a:sym typeface="American Typewriter"/>
              </a:defRPr>
            </a:lvl1pPr>
          </a:lstStyle>
          <a:p>
            <a:pPr/>
            <a:r>
              <a:t>老虎與大貓</a:t>
            </a:r>
          </a:p>
        </p:txBody>
      </p:sp>
      <p:sp>
        <p:nvSpPr>
          <p:cNvPr id="832" name="期貨(線性)契約: 以事先約定之價格在未來某一時間買或賣某種資產…"/>
          <p:cNvSpPr txBox="1"/>
          <p:nvPr/>
        </p:nvSpPr>
        <p:spPr>
          <a:xfrm>
            <a:off x="1020954" y="4070857"/>
            <a:ext cx="10934701" cy="3022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rPr>
                <a:solidFill>
                  <a:srgbClr val="FFFB00"/>
                </a:solidFill>
              </a:rPr>
              <a:t>期貨(線性)契約:</a:t>
            </a:r>
            <a:r>
              <a:t> 以事先約定之價格在未來某一時間買或賣某種資產</a:t>
            </a:r>
          </a:p>
          <a:p>
            <a:pPr algn="l" defTabSz="584200">
              <a:defRPr sz="3400">
                <a:solidFill>
                  <a:srgbClr val="FFFFFF"/>
                </a:solidFill>
                <a:latin typeface="American Typewriter"/>
                <a:ea typeface="American Typewriter"/>
                <a:cs typeface="American Typewriter"/>
                <a:sym typeface="American Typewriter"/>
              </a:defRPr>
            </a:pPr>
          </a:p>
          <a:p>
            <a:pPr algn="l" defTabSz="584200">
              <a:defRPr sz="4200">
                <a:solidFill>
                  <a:srgbClr val="FFFFFF"/>
                </a:solidFill>
                <a:latin typeface="American Typewriter"/>
                <a:ea typeface="American Typewriter"/>
                <a:cs typeface="American Typewriter"/>
                <a:sym typeface="American Typewriter"/>
              </a:defRPr>
            </a:pPr>
            <a:r>
              <a:rPr sz="3400">
                <a:solidFill>
                  <a:srgbClr val="00F900"/>
                </a:solidFill>
              </a:rPr>
              <a:t>選擇權 (非線性) 契約:</a:t>
            </a:r>
            <a:r>
              <a:rPr sz="3400"/>
              <a:t> 契約持有者“有權利”在未來某一時間以事先約定之價格買或賣某種資產</a:t>
            </a:r>
          </a:p>
        </p:txBody>
      </p:sp>
      <p:sp>
        <p:nvSpPr>
          <p:cNvPr id="833"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35" name="衍生性金融市場"/>
          <p:cNvSpPr txBox="1"/>
          <p:nvPr>
            <p:ph type="title"/>
          </p:nvPr>
        </p:nvSpPr>
        <p:spPr>
          <a:xfrm>
            <a:off x="1066800" y="304800"/>
            <a:ext cx="10845800" cy="1778000"/>
          </a:xfrm>
          <a:prstGeom prst="rect">
            <a:avLst/>
          </a:prstGeom>
        </p:spPr>
        <p:txBody>
          <a:bodyPr/>
          <a:lstStyle/>
          <a:p>
            <a:pPr/>
            <a:r>
              <a:t>衍生性金融市場</a:t>
            </a:r>
          </a:p>
        </p:txBody>
      </p:sp>
      <p:sp>
        <p:nvSpPr>
          <p:cNvPr id="836" name="市場標的: 股票, 債券, 外匯, 原物料, 能源（CO2,天氣,...）, 保險（巨災,...）, 信用（違約風險）,....…"/>
          <p:cNvSpPr txBox="1"/>
          <p:nvPr>
            <p:ph type="body" sz="half" idx="1"/>
          </p:nvPr>
        </p:nvSpPr>
        <p:spPr>
          <a:xfrm>
            <a:off x="1066800" y="1981200"/>
            <a:ext cx="10845800" cy="2501900"/>
          </a:xfrm>
          <a:prstGeom prst="rect">
            <a:avLst/>
          </a:prstGeom>
        </p:spPr>
        <p:txBody>
          <a:bodyPr/>
          <a:lstStyle/>
          <a:p>
            <a:pPr marL="676774" indent="-410074"/>
            <a:r>
              <a:t>市場標的: </a:t>
            </a:r>
            <a:r>
              <a:t>股票, 債券, 外匯, 原物料, 能源（CO2,天氣,...）, 保險（巨災,...）</a:t>
            </a:r>
            <a:r>
              <a:t>, </a:t>
            </a:r>
            <a:r>
              <a:t>信用（違約風險）,....</a:t>
            </a:r>
          </a:p>
          <a:p>
            <a:pPr/>
            <a:r>
              <a:t>交易場所: 集中</a:t>
            </a:r>
            <a:r>
              <a:t>交易</a:t>
            </a:r>
            <a:r>
              <a:t>廳</a:t>
            </a:r>
            <a:r>
              <a:t>, </a:t>
            </a:r>
            <a:r>
              <a:t>店頭市場</a:t>
            </a:r>
          </a:p>
        </p:txBody>
      </p:sp>
      <p:sp>
        <p:nvSpPr>
          <p:cNvPr id="837" name="選擇權的種種...…"/>
          <p:cNvSpPr txBox="1"/>
          <p:nvPr/>
        </p:nvSpPr>
        <p:spPr>
          <a:xfrm>
            <a:off x="640969" y="4614558"/>
            <a:ext cx="12230101" cy="42291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rPr sz="4200">
                <a:solidFill>
                  <a:srgbClr val="00F900"/>
                </a:solidFill>
              </a:rPr>
              <a:t>選擇權</a:t>
            </a:r>
            <a:r>
              <a:t>的種種...</a:t>
            </a:r>
          </a:p>
          <a:p>
            <a:pPr algn="l" defTabSz="584200">
              <a:defRPr sz="3400">
                <a:solidFill>
                  <a:srgbClr val="FFFFFF"/>
                </a:solidFill>
                <a:latin typeface="American Typewriter"/>
                <a:ea typeface="American Typewriter"/>
                <a:cs typeface="American Typewriter"/>
                <a:sym typeface="American Typewriter"/>
              </a:defRPr>
            </a:pPr>
          </a:p>
          <a:p>
            <a:pPr algn="l" defTabSz="584200">
              <a:defRPr sz="3400">
                <a:solidFill>
                  <a:srgbClr val="FFFFFF"/>
                </a:solidFill>
                <a:latin typeface="American Typewriter"/>
                <a:ea typeface="American Typewriter"/>
                <a:cs typeface="American Typewriter"/>
                <a:sym typeface="American Typewriter"/>
              </a:defRPr>
            </a:pPr>
            <a:r>
              <a:t>執行價: 固定          / 浮動</a:t>
            </a:r>
          </a:p>
          <a:p>
            <a:pPr algn="l" defTabSz="584200">
              <a:defRPr sz="3400">
                <a:solidFill>
                  <a:srgbClr val="FFFFFF"/>
                </a:solidFill>
                <a:latin typeface="American Typewriter"/>
                <a:ea typeface="American Typewriter"/>
                <a:cs typeface="American Typewriter"/>
                <a:sym typeface="American Typewriter"/>
              </a:defRPr>
            </a:pPr>
            <a:r>
              <a:t>報酬函數: </a:t>
            </a:r>
            <a:r>
              <a:rPr>
                <a:solidFill>
                  <a:srgbClr val="0433FF"/>
                </a:solidFill>
              </a:rPr>
              <a:t>買權</a:t>
            </a:r>
            <a:r>
              <a:t>函數                           / </a:t>
            </a:r>
            <a:r>
              <a:rPr>
                <a:solidFill>
                  <a:srgbClr val="FF2600"/>
                </a:solidFill>
              </a:rPr>
              <a:t>賣權</a:t>
            </a:r>
            <a:r>
              <a:t>函數</a:t>
            </a:r>
          </a:p>
          <a:p>
            <a:pPr algn="l" defTabSz="584200">
              <a:defRPr sz="3400">
                <a:solidFill>
                  <a:srgbClr val="FFFFFF"/>
                </a:solidFill>
                <a:latin typeface="American Typewriter"/>
                <a:ea typeface="American Typewriter"/>
                <a:cs typeface="American Typewriter"/>
                <a:sym typeface="American Typewriter"/>
              </a:defRPr>
            </a:pPr>
            <a:r>
              <a:t>契約型式:</a:t>
            </a:r>
            <a:r>
              <a:rPr>
                <a:solidFill>
                  <a:srgbClr val="00F900"/>
                </a:solidFill>
              </a:rPr>
              <a:t> </a:t>
            </a:r>
            <a:r>
              <a:rPr>
                <a:solidFill>
                  <a:srgbClr val="FF9300"/>
                </a:solidFill>
              </a:rPr>
              <a:t>歐式, 亞式, 美式, Exotic...</a:t>
            </a:r>
            <a:endParaRPr sz="2400">
              <a:solidFill>
                <a:srgbClr val="FF2600"/>
              </a:solidFill>
            </a:endParaRPr>
          </a:p>
          <a:p>
            <a:pPr algn="l" defTabSz="584200">
              <a:defRPr sz="3400">
                <a:solidFill>
                  <a:srgbClr val="FFFFFF"/>
                </a:solidFill>
                <a:latin typeface="American Typewriter"/>
                <a:ea typeface="American Typewriter"/>
                <a:cs typeface="American Typewriter"/>
                <a:sym typeface="American Typewriter"/>
              </a:defRPr>
            </a:pPr>
            <a:endParaRPr sz="2400">
              <a:solidFill>
                <a:srgbClr val="FF2600"/>
              </a:solidFill>
            </a:endParaRPr>
          </a:p>
          <a:p>
            <a:pPr algn="l" defTabSz="584200">
              <a:defRPr sz="3400">
                <a:solidFill>
                  <a:srgbClr val="FFFFFF"/>
                </a:solidFill>
                <a:latin typeface="American Typewriter"/>
                <a:ea typeface="American Typewriter"/>
                <a:cs typeface="American Typewriter"/>
                <a:sym typeface="American Typewriter"/>
              </a:defRPr>
            </a:pPr>
            <a:endParaRPr sz="2400">
              <a:solidFill>
                <a:srgbClr val="FF2600"/>
              </a:solidFill>
            </a:endParaRPr>
          </a:p>
        </p:txBody>
      </p:sp>
      <p:pic>
        <p:nvPicPr>
          <p:cNvPr id="838" name="droppedImage.pdf" descr="droppedImage.pdf"/>
          <p:cNvPicPr>
            <a:picLocks noChangeAspect="1"/>
          </p:cNvPicPr>
          <p:nvPr/>
        </p:nvPicPr>
        <p:blipFill>
          <a:blip r:embed="rId2">
            <a:extLst/>
          </a:blip>
          <a:stretch>
            <a:fillRect/>
          </a:stretch>
        </p:blipFill>
        <p:spPr>
          <a:xfrm>
            <a:off x="3302000" y="6146800"/>
            <a:ext cx="342900" cy="281668"/>
          </a:xfrm>
          <a:prstGeom prst="rect">
            <a:avLst/>
          </a:prstGeom>
          <a:ln w="12700">
            <a:miter lim="400000"/>
          </a:ln>
        </p:spPr>
      </p:pic>
      <p:sp>
        <p:nvSpPr>
          <p:cNvPr id="839" name="Q: 如何評價選擇權？(權利的價格?)"/>
          <p:cNvSpPr txBox="1"/>
          <p:nvPr/>
        </p:nvSpPr>
        <p:spPr>
          <a:xfrm>
            <a:off x="468249" y="7991347"/>
            <a:ext cx="12153901" cy="11049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defTabSz="584200">
              <a:defRPr sz="5800">
                <a:solidFill>
                  <a:srgbClr val="FF2600"/>
                </a:solidFill>
                <a:latin typeface="American Typewriter"/>
                <a:ea typeface="American Typewriter"/>
                <a:cs typeface="American Typewriter"/>
                <a:sym typeface="American Typewriter"/>
              </a:defRPr>
            </a:pPr>
            <a:r>
              <a:t>Q: 如何評價選擇權？</a:t>
            </a:r>
            <a:r>
              <a:rPr sz="3400">
                <a:solidFill>
                  <a:srgbClr val="FFFFFF"/>
                </a:solidFill>
              </a:rPr>
              <a:t>(</a:t>
            </a:r>
            <a:r>
              <a:rPr sz="3400">
                <a:solidFill>
                  <a:srgbClr val="FFFFFF"/>
                </a:solidFill>
              </a:rPr>
              <a:t>權利的價格?)</a:t>
            </a:r>
            <a:r>
              <a:t>     </a:t>
            </a:r>
          </a:p>
        </p:txBody>
      </p:sp>
      <p:pic>
        <p:nvPicPr>
          <p:cNvPr id="840" name="droppedImage.pdf" descr="droppedImage.pdf"/>
          <p:cNvPicPr>
            <a:picLocks noChangeAspect="1"/>
          </p:cNvPicPr>
          <p:nvPr/>
        </p:nvPicPr>
        <p:blipFill>
          <a:blip r:embed="rId3">
            <a:extLst/>
          </a:blip>
          <a:stretch>
            <a:fillRect/>
          </a:stretch>
        </p:blipFill>
        <p:spPr>
          <a:xfrm>
            <a:off x="4533900" y="6654800"/>
            <a:ext cx="2362200" cy="406004"/>
          </a:xfrm>
          <a:prstGeom prst="rect">
            <a:avLst/>
          </a:prstGeom>
          <a:ln w="12700">
            <a:miter lim="400000"/>
          </a:ln>
        </p:spPr>
      </p:pic>
      <p:pic>
        <p:nvPicPr>
          <p:cNvPr id="841" name="droppedImage.pdf" descr="droppedImage.pdf"/>
          <p:cNvPicPr>
            <a:picLocks noChangeAspect="1"/>
          </p:cNvPicPr>
          <p:nvPr/>
        </p:nvPicPr>
        <p:blipFill>
          <a:blip r:embed="rId4">
            <a:extLst/>
          </a:blip>
          <a:stretch>
            <a:fillRect/>
          </a:stretch>
        </p:blipFill>
        <p:spPr>
          <a:xfrm>
            <a:off x="9575800" y="6654800"/>
            <a:ext cx="2362200" cy="406004"/>
          </a:xfrm>
          <a:prstGeom prst="rect">
            <a:avLst/>
          </a:prstGeom>
          <a:ln w="12700">
            <a:miter lim="400000"/>
          </a:ln>
        </p:spPr>
      </p:pic>
      <p:sp>
        <p:nvSpPr>
          <p:cNvPr id="842"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4" name="資產價格的動態行為"/>
          <p:cNvSpPr txBox="1"/>
          <p:nvPr>
            <p:ph type="title"/>
          </p:nvPr>
        </p:nvSpPr>
        <p:spPr>
          <a:prstGeom prst="rect">
            <a:avLst/>
          </a:prstGeom>
        </p:spPr>
        <p:txBody>
          <a:bodyPr/>
          <a:lstStyle>
            <a:lvl1pPr>
              <a:defRPr sz="6400"/>
            </a:lvl1pPr>
          </a:lstStyle>
          <a:p>
            <a:pPr/>
            <a:r>
              <a:t>資產價格的動態行為 </a:t>
            </a:r>
          </a:p>
        </p:txBody>
      </p:sp>
      <p:pic>
        <p:nvPicPr>
          <p:cNvPr id="845" name="tse5min2002.pdf" descr="tse5min2002.pdf"/>
          <p:cNvPicPr>
            <a:picLocks noChangeAspect="1"/>
          </p:cNvPicPr>
          <p:nvPr/>
        </p:nvPicPr>
        <p:blipFill>
          <a:blip r:embed="rId2">
            <a:extLst/>
          </a:blip>
          <a:stretch>
            <a:fillRect/>
          </a:stretch>
        </p:blipFill>
        <p:spPr>
          <a:xfrm>
            <a:off x="1841500" y="3467100"/>
            <a:ext cx="3738880" cy="2807635"/>
          </a:xfrm>
          <a:prstGeom prst="rect">
            <a:avLst/>
          </a:prstGeom>
          <a:ln w="12700">
            <a:miter lim="400000"/>
          </a:ln>
        </p:spPr>
      </p:pic>
      <p:pic>
        <p:nvPicPr>
          <p:cNvPr id="846" name="gbmindex.pdf" descr="gbmindex.pdf"/>
          <p:cNvPicPr>
            <a:picLocks noChangeAspect="1"/>
          </p:cNvPicPr>
          <p:nvPr/>
        </p:nvPicPr>
        <p:blipFill>
          <a:blip r:embed="rId3">
            <a:extLst/>
          </a:blip>
          <a:stretch>
            <a:fillRect/>
          </a:stretch>
        </p:blipFill>
        <p:spPr>
          <a:xfrm>
            <a:off x="7316487" y="3479800"/>
            <a:ext cx="3718018" cy="2791968"/>
          </a:xfrm>
          <a:prstGeom prst="rect">
            <a:avLst/>
          </a:prstGeom>
          <a:ln w="12700">
            <a:miter lim="400000"/>
          </a:ln>
        </p:spPr>
      </p:pic>
      <p:sp>
        <p:nvSpPr>
          <p:cNvPr id="847"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49" name="（標準化）報酬率時間序列"/>
          <p:cNvSpPr txBox="1"/>
          <p:nvPr>
            <p:ph type="title"/>
          </p:nvPr>
        </p:nvSpPr>
        <p:spPr>
          <a:xfrm>
            <a:off x="1079500" y="368300"/>
            <a:ext cx="10845800" cy="1676400"/>
          </a:xfrm>
          <a:prstGeom prst="rect">
            <a:avLst/>
          </a:prstGeom>
        </p:spPr>
        <p:txBody>
          <a:bodyPr/>
          <a:lstStyle>
            <a:lvl1pPr>
              <a:defRPr sz="6400"/>
            </a:lvl1pPr>
          </a:lstStyle>
          <a:p>
            <a:pPr/>
            <a:r>
              <a:t>（標準化）報酬率時間序列 </a:t>
            </a:r>
            <a:endParaRPr sz="3400">
              <a:solidFill>
                <a:srgbClr val="FF9300"/>
              </a:solidFill>
            </a:endParaRPr>
          </a:p>
        </p:txBody>
      </p:sp>
      <p:pic>
        <p:nvPicPr>
          <p:cNvPr id="850" name="tse5minindex.pdf" descr="tse5minindex.pdf"/>
          <p:cNvPicPr>
            <a:picLocks noChangeAspect="1"/>
          </p:cNvPicPr>
          <p:nvPr/>
        </p:nvPicPr>
        <p:blipFill>
          <a:blip r:embed="rId2">
            <a:extLst/>
          </a:blip>
          <a:stretch>
            <a:fillRect/>
          </a:stretch>
        </p:blipFill>
        <p:spPr>
          <a:xfrm>
            <a:off x="2502579" y="2409425"/>
            <a:ext cx="3555658" cy="2670048"/>
          </a:xfrm>
          <a:prstGeom prst="rect">
            <a:avLst/>
          </a:prstGeom>
          <a:ln w="12700">
            <a:miter lim="400000"/>
          </a:ln>
        </p:spPr>
      </p:pic>
      <p:sp>
        <p:nvSpPr>
          <p:cNvPr id="851" name="正態分布並不常態"/>
          <p:cNvSpPr txBox="1"/>
          <p:nvPr/>
        </p:nvSpPr>
        <p:spPr>
          <a:xfrm>
            <a:off x="3079750" y="5969000"/>
            <a:ext cx="6794500" cy="12446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584200">
              <a:defRPr sz="6600">
                <a:solidFill>
                  <a:srgbClr val="FF9300"/>
                </a:solidFill>
                <a:latin typeface="American Typewriter"/>
                <a:ea typeface="American Typewriter"/>
                <a:cs typeface="American Typewriter"/>
                <a:sym typeface="American Typewriter"/>
              </a:defRPr>
            </a:lvl1pPr>
          </a:lstStyle>
          <a:p>
            <a:pPr/>
            <a:r>
              <a:t>正態分布並不常態</a:t>
            </a:r>
          </a:p>
        </p:txBody>
      </p:sp>
      <p:pic>
        <p:nvPicPr>
          <p:cNvPr id="852" name="GBMtrajectory.pdf" descr="GBMtrajectory.pdf"/>
          <p:cNvPicPr>
            <a:picLocks noChangeAspect="1"/>
          </p:cNvPicPr>
          <p:nvPr/>
        </p:nvPicPr>
        <p:blipFill>
          <a:blip r:embed="rId3">
            <a:extLst/>
          </a:blip>
          <a:stretch>
            <a:fillRect/>
          </a:stretch>
        </p:blipFill>
        <p:spPr>
          <a:xfrm>
            <a:off x="6949100" y="2413000"/>
            <a:ext cx="3551600" cy="2667000"/>
          </a:xfrm>
          <a:prstGeom prst="rect">
            <a:avLst/>
          </a:prstGeom>
          <a:ln w="12700">
            <a:miter lim="400000"/>
          </a:ln>
        </p:spPr>
      </p:pic>
      <p:pic>
        <p:nvPicPr>
          <p:cNvPr id="853" name="droppedImage.pdf" descr="droppedImage.pdf"/>
          <p:cNvPicPr>
            <a:picLocks noChangeAspect="1"/>
          </p:cNvPicPr>
          <p:nvPr/>
        </p:nvPicPr>
        <p:blipFill>
          <a:blip r:embed="rId4">
            <a:extLst/>
          </a:blip>
          <a:stretch>
            <a:fillRect/>
          </a:stretch>
        </p:blipFill>
        <p:spPr>
          <a:xfrm>
            <a:off x="6949100" y="2413000"/>
            <a:ext cx="3551600" cy="2661948"/>
          </a:xfrm>
          <a:prstGeom prst="rect">
            <a:avLst/>
          </a:prstGeom>
          <a:ln w="12700">
            <a:miter lim="400000"/>
          </a:ln>
        </p:spPr>
      </p:pic>
      <p:sp>
        <p:nvSpPr>
          <p:cNvPr id="854"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51"/>
                                        </p:tgtEl>
                                        <p:attrNameLst>
                                          <p:attrName>style.visibility</p:attrName>
                                        </p:attrNameLst>
                                      </p:cBhvr>
                                      <p:to>
                                        <p:strVal val="visible"/>
                                      </p:to>
                                    </p:set>
                                    <p:anim calcmode="lin" valueType="num">
                                      <p:cBhvr>
                                        <p:cTn id="7" dur="1000" fill="hold"/>
                                        <p:tgtEl>
                                          <p:spTgt spid="851"/>
                                        </p:tgtEl>
                                        <p:attrNameLst>
                                          <p:attrName>ppt_x</p:attrName>
                                        </p:attrNameLst>
                                      </p:cBhvr>
                                      <p:tavLst>
                                        <p:tav tm="0">
                                          <p:val>
                                            <p:strVal val="0-#ppt_w/2"/>
                                          </p:val>
                                        </p:tav>
                                        <p:tav tm="100000">
                                          <p:val>
                                            <p:strVal val="#ppt_x"/>
                                          </p:val>
                                        </p:tav>
                                      </p:tavLst>
                                    </p:anim>
                                    <p:anim calcmode="lin" valueType="num">
                                      <p:cBhvr>
                                        <p:cTn id="8" dur="1000" fill="hold"/>
                                        <p:tgtEl>
                                          <p:spTgt spid="8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852"/>
                                        </p:tgtEl>
                                        <p:attrNameLst>
                                          <p:attrName>style.visibility</p:attrName>
                                        </p:attrNameLst>
                                      </p:cBhvr>
                                      <p:to>
                                        <p:strVal val="visible"/>
                                      </p:to>
                                    </p:set>
                                    <p:animEffect filter="dissolve" transition="in">
                                      <p:cBhvr>
                                        <p:cTn id="13" dur="1500"/>
                                        <p:tgtEl>
                                          <p:spTgt spid="852"/>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853"/>
                                        </p:tgtEl>
                                        <p:attrNameLst>
                                          <p:attrName>style.visibility</p:attrName>
                                        </p:attrNameLst>
                                      </p:cBhvr>
                                      <p:to>
                                        <p:strVal val="visible"/>
                                      </p:to>
                                    </p:set>
                                    <p:animEffect filter="dissolve" transition="in">
                                      <p:cBhvr>
                                        <p:cTn id="18" dur="1500"/>
                                        <p:tgtEl>
                                          <p:spTgt spid="853"/>
                                        </p:tgtEl>
                                      </p:cBhvr>
                                    </p:animEffect>
                                  </p:childTnLst>
                                </p:cTn>
                              </p:par>
                            </p:childTnLst>
                          </p:cTn>
                        </p:par>
                        <p:par>
                          <p:cTn id="19" fill="hold">
                            <p:stCondLst>
                              <p:cond delay="1500"/>
                            </p:stCondLst>
                            <p:childTnLst>
                              <p:par>
                                <p:cTn id="20" presetClass="exit" nodeType="afterEffect" presetID="9" grpId="4" fill="hold">
                                  <p:stCondLst>
                                    <p:cond delay="0"/>
                                  </p:stCondLst>
                                  <p:iterate type="el" backwards="0">
                                    <p:tmAbs val="0"/>
                                  </p:iterate>
                                  <p:childTnLst>
                                    <p:animEffect filter="dissolve" transition="out">
                                      <p:cBhvr>
                                        <p:cTn id="21" dur="1500" fill="hold"/>
                                        <p:tgtEl>
                                          <p:spTgt spid="852"/>
                                        </p:tgtEl>
                                      </p:cBhvr>
                                    </p:animEffect>
                                    <p:set>
                                      <p:cBhvr>
                                        <p:cTn id="22" fill="hold">
                                          <p:stCondLst>
                                            <p:cond delay="1499"/>
                                          </p:stCondLst>
                                        </p:cTn>
                                        <p:tgtEl>
                                          <p:spTgt spid="8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1" grpId="1"/>
      <p:bldP build="whole" bldLvl="1" animBg="1" rev="0" advAuto="0" spid="852" grpId="2"/>
      <p:bldP build="whole" bldLvl="1" animBg="1" rev="0" advAuto="0" spid="853" grpId="3"/>
      <p:bldP build="whole" bldLvl="1" animBg="1" rev="0" advAuto="0" spid="852" grpId="4"/>
    </p:bldLst>
  </p:timing>
</p:sld>
</file>

<file path=ppt/slides/slide8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56" name="現代金融的基本問題"/>
          <p:cNvSpPr txBox="1"/>
          <p:nvPr>
            <p:ph type="title"/>
          </p:nvPr>
        </p:nvSpPr>
        <p:spPr>
          <a:prstGeom prst="rect">
            <a:avLst/>
          </a:prstGeom>
        </p:spPr>
        <p:txBody>
          <a:bodyPr/>
          <a:lstStyle/>
          <a:p>
            <a:pPr/>
            <a:r>
              <a:t>現代金融的基本問題</a:t>
            </a:r>
          </a:p>
        </p:txBody>
      </p:sp>
      <p:sp>
        <p:nvSpPr>
          <p:cNvPr id="857" name="Q: 何為在到期日      得到報酬為              之契約的公平價格?"/>
          <p:cNvSpPr txBox="1"/>
          <p:nvPr/>
        </p:nvSpPr>
        <p:spPr>
          <a:xfrm>
            <a:off x="887349" y="2504750"/>
            <a:ext cx="11226801" cy="6858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t>Q: 何為在到期日      得到</a:t>
            </a:r>
            <a:r>
              <a:t>報酬為 </a:t>
            </a:r>
            <a:r>
              <a:t>             之契約的公平價格? </a:t>
            </a:r>
          </a:p>
        </p:txBody>
      </p:sp>
      <p:pic>
        <p:nvPicPr>
          <p:cNvPr id="858" name="droppedImage.pdf" descr="droppedImage.pdf"/>
          <p:cNvPicPr>
            <a:picLocks noChangeAspect="1"/>
          </p:cNvPicPr>
          <p:nvPr/>
        </p:nvPicPr>
        <p:blipFill>
          <a:blip r:embed="rId2">
            <a:extLst/>
          </a:blip>
          <a:stretch>
            <a:fillRect/>
          </a:stretch>
        </p:blipFill>
        <p:spPr>
          <a:xfrm>
            <a:off x="6972300" y="2616200"/>
            <a:ext cx="1232747" cy="463806"/>
          </a:xfrm>
          <a:prstGeom prst="rect">
            <a:avLst/>
          </a:prstGeom>
          <a:ln w="12700">
            <a:miter lim="400000"/>
          </a:ln>
        </p:spPr>
      </p:pic>
      <p:pic>
        <p:nvPicPr>
          <p:cNvPr id="859" name="droppedImage.pdf" descr="droppedImage.pdf"/>
          <p:cNvPicPr>
            <a:picLocks noChangeAspect="1"/>
          </p:cNvPicPr>
          <p:nvPr/>
        </p:nvPicPr>
        <p:blipFill>
          <a:blip r:embed="rId3">
            <a:extLst/>
          </a:blip>
          <a:stretch>
            <a:fillRect/>
          </a:stretch>
        </p:blipFill>
        <p:spPr>
          <a:xfrm>
            <a:off x="4165600" y="2679700"/>
            <a:ext cx="306103" cy="318347"/>
          </a:xfrm>
          <a:prstGeom prst="rect">
            <a:avLst/>
          </a:prstGeom>
          <a:ln w="12700">
            <a:miter lim="400000"/>
          </a:ln>
        </p:spPr>
      </p:pic>
      <p:pic>
        <p:nvPicPr>
          <p:cNvPr id="860" name="droppedImage.pdf" descr="droppedImage.pdf"/>
          <p:cNvPicPr>
            <a:picLocks noChangeAspect="1"/>
          </p:cNvPicPr>
          <p:nvPr/>
        </p:nvPicPr>
        <p:blipFill>
          <a:blip r:embed="rId4">
            <a:extLst/>
          </a:blip>
          <a:stretch>
            <a:fillRect/>
          </a:stretch>
        </p:blipFill>
        <p:spPr>
          <a:xfrm>
            <a:off x="2311400" y="4356100"/>
            <a:ext cx="6883400" cy="487321"/>
          </a:xfrm>
          <a:prstGeom prst="rect">
            <a:avLst/>
          </a:prstGeom>
          <a:ln w="12700">
            <a:miter lim="400000"/>
          </a:ln>
        </p:spPr>
      </p:pic>
      <p:pic>
        <p:nvPicPr>
          <p:cNvPr id="861" name="droppedImage.pdf" descr="droppedImage.pdf"/>
          <p:cNvPicPr>
            <a:picLocks noChangeAspect="1"/>
          </p:cNvPicPr>
          <p:nvPr/>
        </p:nvPicPr>
        <p:blipFill>
          <a:blip r:embed="rId5">
            <a:extLst/>
          </a:blip>
          <a:stretch>
            <a:fillRect/>
          </a:stretch>
        </p:blipFill>
        <p:spPr>
          <a:xfrm>
            <a:off x="2273300" y="5549900"/>
            <a:ext cx="6956049" cy="501227"/>
          </a:xfrm>
          <a:prstGeom prst="rect">
            <a:avLst/>
          </a:prstGeom>
          <a:ln w="12700">
            <a:miter lim="400000"/>
          </a:ln>
        </p:spPr>
      </p:pic>
      <p:sp>
        <p:nvSpPr>
          <p:cNvPr id="862" name="買權 - Call"/>
          <p:cNvSpPr txBox="1"/>
          <p:nvPr/>
        </p:nvSpPr>
        <p:spPr>
          <a:xfrm>
            <a:off x="9488094" y="4226786"/>
            <a:ext cx="2087271" cy="685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584200">
              <a:defRPr sz="3400">
                <a:solidFill>
                  <a:srgbClr val="FF9300"/>
                </a:solidFill>
                <a:latin typeface="American Typewriter"/>
                <a:ea typeface="American Typewriter"/>
                <a:cs typeface="American Typewriter"/>
                <a:sym typeface="American Typewriter"/>
              </a:defRPr>
            </a:lvl1pPr>
          </a:lstStyle>
          <a:p>
            <a:pPr>
              <a:defRPr>
                <a:solidFill>
                  <a:srgbClr val="FFFFFF"/>
                </a:solidFill>
              </a:defRPr>
            </a:pPr>
            <a:r>
              <a:rPr>
                <a:solidFill>
                  <a:srgbClr val="FF9300"/>
                </a:solidFill>
              </a:rPr>
              <a:t>買權 - Call</a:t>
            </a:r>
          </a:p>
        </p:txBody>
      </p:sp>
      <p:sp>
        <p:nvSpPr>
          <p:cNvPr id="863" name="賣權 - Put"/>
          <p:cNvSpPr txBox="1"/>
          <p:nvPr/>
        </p:nvSpPr>
        <p:spPr>
          <a:xfrm>
            <a:off x="9563100" y="5459250"/>
            <a:ext cx="2016887" cy="685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584200">
              <a:defRPr sz="3400">
                <a:solidFill>
                  <a:srgbClr val="FF9300"/>
                </a:solidFill>
                <a:latin typeface="American Typewriter"/>
                <a:ea typeface="American Typewriter"/>
                <a:cs typeface="American Typewriter"/>
                <a:sym typeface="American Typewriter"/>
              </a:defRPr>
            </a:lvl1pPr>
          </a:lstStyle>
          <a:p>
            <a:pPr>
              <a:defRPr>
                <a:solidFill>
                  <a:srgbClr val="FFFFFF"/>
                </a:solidFill>
              </a:defRPr>
            </a:pPr>
            <a:r>
              <a:rPr>
                <a:solidFill>
                  <a:srgbClr val="FF9300"/>
                </a:solidFill>
              </a:rPr>
              <a:t>賣權 - Put</a:t>
            </a:r>
          </a:p>
        </p:txBody>
      </p:sp>
      <p:sp>
        <p:nvSpPr>
          <p:cNvPr id="864" name="K  履約價"/>
          <p:cNvSpPr txBox="1"/>
          <p:nvPr/>
        </p:nvSpPr>
        <p:spPr>
          <a:xfrm>
            <a:off x="5511800" y="7188708"/>
            <a:ext cx="1938300" cy="685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584200">
              <a:defRPr sz="3400">
                <a:solidFill>
                  <a:srgbClr val="FFFFFF"/>
                </a:solidFill>
                <a:latin typeface="American Typewriter"/>
                <a:ea typeface="American Typewriter"/>
                <a:cs typeface="American Typewriter"/>
                <a:sym typeface="American Typewriter"/>
              </a:defRPr>
            </a:lvl1pPr>
          </a:lstStyle>
          <a:p>
            <a:pPr/>
            <a:r>
              <a:t>K  履約價</a:t>
            </a:r>
          </a:p>
        </p:txBody>
      </p:sp>
      <p:sp>
        <p:nvSpPr>
          <p:cNvPr id="865"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3" name="大標題"/>
          <p:cNvSpPr txBox="1"/>
          <p:nvPr>
            <p:ph type="title"/>
          </p:nvPr>
        </p:nvSpPr>
        <p:spPr>
          <a:prstGeom prst="rect">
            <a:avLst/>
          </a:prstGeom>
        </p:spPr>
        <p:txBody>
          <a:bodyPr/>
          <a:lstStyle>
            <a:lvl1pPr defTabSz="452627">
              <a:defRPr spc="79" sz="3959"/>
            </a:lvl1pPr>
          </a:lstStyle>
          <a:p>
            <a:pPr/>
            <a:r>
              <a:t>   </a:t>
            </a:r>
          </a:p>
        </p:txBody>
      </p:sp>
      <p:sp>
        <p:nvSpPr>
          <p:cNvPr id="404" name="清華大學計量財務金融學系 專任副教授…"/>
          <p:cNvSpPr txBox="1"/>
          <p:nvPr>
            <p:ph type="body" sz="half" idx="1"/>
          </p:nvPr>
        </p:nvSpPr>
        <p:spPr>
          <a:xfrm>
            <a:off x="673100" y="1968500"/>
            <a:ext cx="6709064" cy="6451600"/>
          </a:xfrm>
          <a:prstGeom prst="rect">
            <a:avLst/>
          </a:prstGeom>
        </p:spPr>
        <p:txBody>
          <a:bodyPr/>
          <a:lstStyle/>
          <a:p>
            <a:pPr marL="259079" indent="-259079" defTabSz="310895">
              <a:spcBef>
                <a:spcPts val="2300"/>
              </a:spcBef>
              <a:defRPr spc="38" sz="1904"/>
            </a:pPr>
            <a:r>
              <a:t>清華大學計量財務金融學系 專任副教授</a:t>
            </a:r>
          </a:p>
          <a:p>
            <a:pPr marL="259079" indent="-259079" defTabSz="310895">
              <a:spcBef>
                <a:spcPts val="2300"/>
              </a:spcBef>
              <a:defRPr spc="38" sz="1904"/>
            </a:pPr>
            <a:r>
              <a:t>台灣大學數學系 兼任副教授</a:t>
            </a:r>
          </a:p>
          <a:p>
            <a:pPr marL="259079" indent="-259079" defTabSz="310895">
              <a:spcBef>
                <a:spcPts val="2300"/>
              </a:spcBef>
              <a:defRPr spc="38" sz="1904"/>
            </a:pPr>
            <a:r>
              <a:rPr spc="34"/>
              <a:t>中國統計學報</a:t>
            </a:r>
            <a:r>
              <a:rPr spc="34"/>
              <a:t> </a:t>
            </a:r>
            <a:r>
              <a:rPr spc="34"/>
              <a:t>副編輯</a:t>
            </a:r>
            <a:endParaRPr spc="34"/>
          </a:p>
          <a:p>
            <a:pPr marL="259079" indent="-259079" defTabSz="310895">
              <a:spcBef>
                <a:spcPts val="2300"/>
              </a:spcBef>
              <a:defRPr spc="38" sz="1904"/>
            </a:pPr>
            <a:r>
              <a:rPr spc="34"/>
              <a:t>台灣金融工程師暨操盤手協會</a:t>
            </a:r>
            <a:r>
              <a:rPr spc="34"/>
              <a:t> </a:t>
            </a:r>
            <a:r>
              <a:rPr spc="34"/>
              <a:t>理事</a:t>
            </a:r>
            <a:r>
              <a:t>長</a:t>
            </a:r>
          </a:p>
          <a:p>
            <a:pPr marL="259079" indent="-259079" defTabSz="310895">
              <a:spcBef>
                <a:spcPts val="2300"/>
              </a:spcBef>
              <a:defRPr spc="38" sz="1904"/>
            </a:pPr>
            <a:r>
              <a:t>email: </a:t>
            </a:r>
            <a:r>
              <a:rPr u="sng">
                <a:hlinkClick r:id="rId2" invalidUrl="" action="" tgtFrame="" tooltip="" history="1" highlightClick="0" endSnd="0"/>
              </a:rPr>
              <a:t>chhan@mx.nthu.edu.tw</a:t>
            </a:r>
            <a:r>
              <a:t>; </a:t>
            </a:r>
            <a:r>
              <a:rPr u="sng">
                <a:hlinkClick r:id="rId3" invalidUrl="" action="" tgtFrame="" tooltip="" history="1" highlightClick="0" endSnd="0"/>
              </a:rPr>
              <a:t>chihohsin@gmail.com</a:t>
            </a:r>
          </a:p>
          <a:p>
            <a:pPr marL="259079" indent="-259079" defTabSz="310895">
              <a:spcBef>
                <a:spcPts val="2300"/>
              </a:spcBef>
              <a:defRPr spc="38" sz="1904"/>
            </a:pPr>
            <a:r>
              <a:t>個人網頁：</a:t>
            </a:r>
            <a:r>
              <a:rPr u="sng">
                <a:hlinkClick r:id="rId4" invalidUrl="" action="" tgtFrame="" tooltip="" history="1" highlightClick="0" endSnd="0"/>
              </a:rPr>
              <a:t>http://mx.nthu.edu.tw/~chhan/</a:t>
            </a:r>
            <a:r>
              <a:t>，</a:t>
            </a:r>
            <a:r>
              <a:rPr u="sng">
                <a:hlinkClick r:id="rId5" invalidUrl="" action="" tgtFrame="" tooltip="" history="1" highlightClick="0" endSnd="0"/>
              </a:rPr>
              <a:t>AI2_Lab 簡介</a:t>
            </a:r>
          </a:p>
          <a:p>
            <a:pPr marL="259079" indent="-259079" defTabSz="310895">
              <a:spcBef>
                <a:spcPts val="2300"/>
              </a:spcBef>
              <a:defRPr spc="38" sz="1904"/>
            </a:pPr>
            <a:r>
              <a:t>Nvidia-NTHU 計算金融聯合實驗室：</a:t>
            </a:r>
          </a:p>
          <a:p>
            <a:pPr lvl="2" marL="0" indent="310895" defTabSz="310895">
              <a:spcBef>
                <a:spcPts val="2300"/>
              </a:spcBef>
              <a:buClrTx/>
              <a:buSzTx/>
              <a:buNone/>
              <a:defRPr spc="38" sz="1904"/>
            </a:pPr>
            <a:r>
              <a:rPr u="sng">
                <a:hlinkClick r:id="rId6" invalidUrl="" action="" tgtFrame="" tooltip="" history="1" highlightClick="0" endSnd="0"/>
              </a:rPr>
              <a:t>http://my.nthu.edu.tw/~finteck/CFLab.html</a:t>
            </a:r>
          </a:p>
          <a:p>
            <a:pPr marL="259079" indent="-259079" defTabSz="310895">
              <a:spcBef>
                <a:spcPts val="2300"/>
              </a:spcBef>
              <a:defRPr spc="38" sz="1904"/>
            </a:pPr>
            <a:r>
              <a:t>睿富者 QFFERS 網頁文章：</a:t>
            </a:r>
          </a:p>
          <a:p>
            <a:pPr lvl="2" marL="0" indent="310895" defTabSz="310895">
              <a:spcBef>
                <a:spcPts val="2300"/>
              </a:spcBef>
              <a:buClrTx/>
              <a:buSzTx/>
              <a:buNone/>
              <a:defRPr spc="38" sz="1904"/>
            </a:pPr>
            <a:r>
              <a:rPr u="sng">
                <a:hlinkClick r:id="rId7" invalidUrl="" action="" tgtFrame="" tooltip="" history="1" highlightClick="0" endSnd="0"/>
              </a:rPr>
              <a:t>http://www.stockfeel.com.tw/author/QFFERS/</a:t>
            </a:r>
          </a:p>
        </p:txBody>
      </p:sp>
      <p:sp>
        <p:nvSpPr>
          <p:cNvPr id="405" name="個人資訊"/>
          <p:cNvSpPr txBox="1"/>
          <p:nvPr/>
        </p:nvSpPr>
        <p:spPr>
          <a:xfrm>
            <a:off x="5535929" y="679450"/>
            <a:ext cx="218694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pc="79" sz="4000">
                <a:latin typeface="+mn-lt"/>
                <a:ea typeface="+mn-ea"/>
                <a:cs typeface="+mn-cs"/>
                <a:sym typeface="Futura"/>
              </a:defRPr>
            </a:lvl1pPr>
          </a:lstStyle>
          <a:p>
            <a:pPr/>
            <a:r>
              <a:t>個人資訊</a:t>
            </a:r>
          </a:p>
        </p:txBody>
      </p:sp>
      <p:pic>
        <p:nvPicPr>
          <p:cNvPr id="406" name="S__4300816.jpg" descr="S__4300816.jpg"/>
          <p:cNvPicPr>
            <a:picLocks noChangeAspect="1"/>
          </p:cNvPicPr>
          <p:nvPr/>
        </p:nvPicPr>
        <p:blipFill>
          <a:blip r:embed="rId8">
            <a:extLst/>
          </a:blip>
          <a:stretch>
            <a:fillRect/>
          </a:stretch>
        </p:blipFill>
        <p:spPr>
          <a:xfrm>
            <a:off x="7708239" y="1784746"/>
            <a:ext cx="4831374" cy="6184158"/>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67" name="基本的折現方法  無法普遍適用於解決上述之訂價問題!  無套利評價理論"/>
          <p:cNvSpPr txBox="1"/>
          <p:nvPr>
            <p:ph type="title"/>
          </p:nvPr>
        </p:nvSpPr>
        <p:spPr>
          <a:xfrm>
            <a:off x="1066800" y="2540000"/>
            <a:ext cx="10845800" cy="5626100"/>
          </a:xfrm>
          <a:prstGeom prst="rect">
            <a:avLst/>
          </a:prstGeom>
        </p:spPr>
        <p:txBody>
          <a:bodyPr/>
          <a:lstStyle/>
          <a:p>
            <a:pPr algn="l">
              <a:defRPr sz="3600"/>
            </a:pPr>
            <a:r>
              <a:t>基本的折現方法</a:t>
            </a:r>
            <a:endParaRPr sz="5800"/>
          </a:p>
          <a:p>
            <a:pPr>
              <a:defRPr sz="3400"/>
            </a:pPr>
            <a:endParaRPr sz="5800"/>
          </a:p>
          <a:p>
            <a:pPr algn="l">
              <a:defRPr sz="3400"/>
            </a:pPr>
            <a:r>
              <a:rPr sz="3600"/>
              <a:t>無法普遍適用於解決上述之訂價問題!</a:t>
            </a:r>
            <a:endParaRPr sz="5800">
              <a:solidFill>
                <a:srgbClr val="FF2600"/>
              </a:solidFill>
            </a:endParaRPr>
          </a:p>
          <a:p>
            <a:pPr>
              <a:defRPr sz="3400"/>
            </a:pPr>
            <a:endParaRPr sz="5800">
              <a:solidFill>
                <a:srgbClr val="FF2600"/>
              </a:solidFill>
            </a:endParaRPr>
          </a:p>
          <a:p>
            <a:pPr>
              <a:defRPr sz="3400"/>
            </a:pPr>
            <a:r>
              <a:rPr sz="5800">
                <a:solidFill>
                  <a:srgbClr val="FF2600"/>
                </a:solidFill>
              </a:rPr>
              <a:t>無套利評價理論</a:t>
            </a:r>
          </a:p>
        </p:txBody>
      </p:sp>
      <p:pic>
        <p:nvPicPr>
          <p:cNvPr id="868" name="droppedImage.pdf" descr="droppedImage.pdf"/>
          <p:cNvPicPr>
            <a:picLocks noChangeAspect="1"/>
          </p:cNvPicPr>
          <p:nvPr/>
        </p:nvPicPr>
        <p:blipFill>
          <a:blip r:embed="rId2">
            <a:extLst/>
          </a:blip>
          <a:stretch>
            <a:fillRect/>
          </a:stretch>
        </p:blipFill>
        <p:spPr>
          <a:xfrm>
            <a:off x="4178300" y="4216400"/>
            <a:ext cx="4656750" cy="658369"/>
          </a:xfrm>
          <a:prstGeom prst="rect">
            <a:avLst/>
          </a:prstGeom>
          <a:ln w="12700">
            <a:miter lim="400000"/>
          </a:ln>
        </p:spPr>
      </p:pic>
      <p:sp>
        <p:nvSpPr>
          <p:cNvPr id="869" name="幸與不幸的是..."/>
          <p:cNvSpPr txBox="1"/>
          <p:nvPr/>
        </p:nvSpPr>
        <p:spPr>
          <a:xfrm>
            <a:off x="1066800" y="330200"/>
            <a:ext cx="10845800" cy="2095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defTabSz="584200">
              <a:defRPr sz="6600">
                <a:solidFill>
                  <a:srgbClr val="FFFFFF"/>
                </a:solidFill>
                <a:latin typeface="American Typewriter"/>
                <a:ea typeface="American Typewriter"/>
                <a:cs typeface="American Typewriter"/>
                <a:sym typeface="American Typewriter"/>
              </a:defRPr>
            </a:lvl1pPr>
          </a:lstStyle>
          <a:p>
            <a:pPr/>
            <a:r>
              <a:t>幸與不幸的是...</a:t>
            </a:r>
          </a:p>
        </p:txBody>
      </p:sp>
      <p:sp>
        <p:nvSpPr>
          <p:cNvPr id="870"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72" name="Black-Scholes Model"/>
          <p:cNvSpPr txBox="1"/>
          <p:nvPr>
            <p:ph type="title"/>
          </p:nvPr>
        </p:nvSpPr>
        <p:spPr>
          <a:prstGeom prst="rect">
            <a:avLst/>
          </a:prstGeom>
        </p:spPr>
        <p:txBody>
          <a:bodyPr/>
          <a:lstStyle/>
          <a:p>
            <a:pPr/>
            <a:r>
              <a:t>Black-Scholes Model</a:t>
            </a:r>
          </a:p>
        </p:txBody>
      </p:sp>
      <p:pic>
        <p:nvPicPr>
          <p:cNvPr id="873" name="droppedImage.pdf" descr="droppedImage.pdf"/>
          <p:cNvPicPr>
            <a:picLocks noChangeAspect="1"/>
          </p:cNvPicPr>
          <p:nvPr/>
        </p:nvPicPr>
        <p:blipFill>
          <a:blip r:embed="rId2">
            <a:extLst/>
          </a:blip>
          <a:stretch>
            <a:fillRect/>
          </a:stretch>
        </p:blipFill>
        <p:spPr>
          <a:xfrm>
            <a:off x="3175000" y="4457700"/>
            <a:ext cx="3332480" cy="476069"/>
          </a:xfrm>
          <a:prstGeom prst="rect">
            <a:avLst/>
          </a:prstGeom>
          <a:ln w="12700">
            <a:miter lim="400000"/>
          </a:ln>
        </p:spPr>
      </p:pic>
      <p:pic>
        <p:nvPicPr>
          <p:cNvPr id="874" name="droppedImage.pdf" descr="droppedImage.pdf"/>
          <p:cNvPicPr>
            <a:picLocks noChangeAspect="1"/>
          </p:cNvPicPr>
          <p:nvPr/>
        </p:nvPicPr>
        <p:blipFill>
          <a:blip r:embed="rId3">
            <a:extLst/>
          </a:blip>
          <a:stretch>
            <a:fillRect/>
          </a:stretch>
        </p:blipFill>
        <p:spPr>
          <a:xfrm>
            <a:off x="3171301" y="3771900"/>
            <a:ext cx="6284246" cy="414529"/>
          </a:xfrm>
          <a:prstGeom prst="rect">
            <a:avLst/>
          </a:prstGeom>
          <a:ln w="12700">
            <a:miter lim="400000"/>
          </a:ln>
        </p:spPr>
      </p:pic>
      <p:sp>
        <p:nvSpPr>
          <p:cNvPr id="875" name="Two Assets Economy"/>
          <p:cNvSpPr txBox="1"/>
          <p:nvPr/>
        </p:nvSpPr>
        <p:spPr>
          <a:xfrm>
            <a:off x="4270402" y="2156685"/>
            <a:ext cx="4441445" cy="5842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584200">
              <a:defRPr sz="3400">
                <a:solidFill>
                  <a:srgbClr val="FFFFFF"/>
                </a:solidFill>
                <a:latin typeface="American Typewriter"/>
                <a:ea typeface="American Typewriter"/>
                <a:cs typeface="American Typewriter"/>
                <a:sym typeface="American Typewriter"/>
              </a:defRPr>
            </a:lvl1pPr>
          </a:lstStyle>
          <a:p>
            <a:pPr/>
            <a:r>
              <a:t>Two Assets Economy</a:t>
            </a:r>
          </a:p>
        </p:txBody>
      </p:sp>
      <p:sp>
        <p:nvSpPr>
          <p:cNvPr id="876" name=": rate of returns. (trader’s perspective)…"/>
          <p:cNvSpPr txBox="1"/>
          <p:nvPr/>
        </p:nvSpPr>
        <p:spPr>
          <a:xfrm>
            <a:off x="1088391" y="5804887"/>
            <a:ext cx="10807701" cy="2108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t>   : rate of returns. (</a:t>
            </a:r>
            <a:r>
              <a:rPr>
                <a:solidFill>
                  <a:srgbClr val="FF9300"/>
                </a:solidFill>
              </a:rPr>
              <a:t>trader’s perspective</a:t>
            </a:r>
            <a:r>
              <a:t>) </a:t>
            </a:r>
          </a:p>
          <a:p>
            <a:pPr algn="l" defTabSz="584200">
              <a:defRPr sz="3400">
                <a:solidFill>
                  <a:srgbClr val="FFFFFF"/>
                </a:solidFill>
                <a:latin typeface="American Typewriter"/>
                <a:ea typeface="American Typewriter"/>
                <a:cs typeface="American Typewriter"/>
                <a:sym typeface="American Typewriter"/>
              </a:defRPr>
            </a:pPr>
            <a:r>
              <a:t>   : risk-free interest rate. </a:t>
            </a:r>
          </a:p>
          <a:p>
            <a:pPr algn="l" defTabSz="584200">
              <a:defRPr sz="3400">
                <a:solidFill>
                  <a:srgbClr val="FFFFFF"/>
                </a:solidFill>
                <a:latin typeface="American Typewriter"/>
                <a:ea typeface="American Typewriter"/>
                <a:cs typeface="American Typewriter"/>
                <a:sym typeface="American Typewriter"/>
              </a:defRPr>
            </a:pPr>
            <a:r>
              <a:t>   : volatility ( </a:t>
            </a:r>
            <a:r>
              <a:rPr>
                <a:solidFill>
                  <a:srgbClr val="FF9300"/>
                </a:solidFill>
              </a:rPr>
              <a:t>constant</a:t>
            </a:r>
            <a:r>
              <a:t>).  </a:t>
            </a:r>
          </a:p>
          <a:p>
            <a:pPr algn="l" defTabSz="584200">
              <a:defRPr sz="3400">
                <a:solidFill>
                  <a:srgbClr val="FFFFFF"/>
                </a:solidFill>
                <a:latin typeface="American Typewriter"/>
                <a:ea typeface="American Typewriter"/>
                <a:cs typeface="American Typewriter"/>
                <a:sym typeface="American Typewriter"/>
              </a:defRPr>
            </a:pPr>
            <a:r>
              <a:t>   : 1-d. standard Brownian Motion.</a:t>
            </a:r>
          </a:p>
        </p:txBody>
      </p:sp>
      <p:pic>
        <p:nvPicPr>
          <p:cNvPr id="877" name="droppedImage.pdf" descr="droppedImage.pdf"/>
          <p:cNvPicPr>
            <a:picLocks noChangeAspect="1"/>
          </p:cNvPicPr>
          <p:nvPr/>
        </p:nvPicPr>
        <p:blipFill>
          <a:blip r:embed="rId4">
            <a:extLst/>
          </a:blip>
          <a:stretch>
            <a:fillRect/>
          </a:stretch>
        </p:blipFill>
        <p:spPr>
          <a:xfrm>
            <a:off x="990600" y="6032500"/>
            <a:ext cx="244883" cy="318347"/>
          </a:xfrm>
          <a:prstGeom prst="rect">
            <a:avLst/>
          </a:prstGeom>
          <a:ln w="12700">
            <a:miter lim="400000"/>
          </a:ln>
        </p:spPr>
      </p:pic>
      <p:pic>
        <p:nvPicPr>
          <p:cNvPr id="878" name="droppedImage.pdf" descr="droppedImage.pdf"/>
          <p:cNvPicPr>
            <a:picLocks noChangeAspect="1"/>
          </p:cNvPicPr>
          <p:nvPr/>
        </p:nvPicPr>
        <p:blipFill>
          <a:blip r:embed="rId5">
            <a:extLst/>
          </a:blip>
          <a:stretch>
            <a:fillRect/>
          </a:stretch>
        </p:blipFill>
        <p:spPr>
          <a:xfrm>
            <a:off x="1028700" y="6604000"/>
            <a:ext cx="182881" cy="219457"/>
          </a:xfrm>
          <a:prstGeom prst="rect">
            <a:avLst/>
          </a:prstGeom>
          <a:ln w="12700">
            <a:miter lim="400000"/>
          </a:ln>
        </p:spPr>
      </p:pic>
      <p:pic>
        <p:nvPicPr>
          <p:cNvPr id="879" name="droppedImage.pdf" descr="droppedImage.pdf"/>
          <p:cNvPicPr>
            <a:picLocks noChangeAspect="1"/>
          </p:cNvPicPr>
          <p:nvPr/>
        </p:nvPicPr>
        <p:blipFill>
          <a:blip r:embed="rId6">
            <a:extLst/>
          </a:blip>
          <a:stretch>
            <a:fillRect/>
          </a:stretch>
        </p:blipFill>
        <p:spPr>
          <a:xfrm>
            <a:off x="972820" y="7043166"/>
            <a:ext cx="279401" cy="251461"/>
          </a:xfrm>
          <a:prstGeom prst="rect">
            <a:avLst/>
          </a:prstGeom>
          <a:ln w="12700">
            <a:miter lim="400000"/>
          </a:ln>
        </p:spPr>
      </p:pic>
      <p:pic>
        <p:nvPicPr>
          <p:cNvPr id="880" name="droppedImage.pdf" descr="droppedImage.pdf"/>
          <p:cNvPicPr>
            <a:picLocks noChangeAspect="1"/>
          </p:cNvPicPr>
          <p:nvPr/>
        </p:nvPicPr>
        <p:blipFill>
          <a:blip r:embed="rId7">
            <a:extLst/>
          </a:blip>
          <a:stretch>
            <a:fillRect/>
          </a:stretch>
        </p:blipFill>
        <p:spPr>
          <a:xfrm>
            <a:off x="889000" y="7518400"/>
            <a:ext cx="464059" cy="353569"/>
          </a:xfrm>
          <a:prstGeom prst="rect">
            <a:avLst/>
          </a:prstGeom>
          <a:ln w="12700">
            <a:miter lim="400000"/>
          </a:ln>
        </p:spPr>
      </p:pic>
      <p:sp>
        <p:nvSpPr>
          <p:cNvPr id="881"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83" name="Black-Scholes-Merton Theory (I)"/>
          <p:cNvSpPr txBox="1"/>
          <p:nvPr>
            <p:ph type="title"/>
          </p:nvPr>
        </p:nvSpPr>
        <p:spPr>
          <a:xfrm>
            <a:off x="990600" y="279400"/>
            <a:ext cx="11023600" cy="2362200"/>
          </a:xfrm>
          <a:prstGeom prst="rect">
            <a:avLst/>
          </a:prstGeom>
        </p:spPr>
        <p:txBody>
          <a:bodyPr/>
          <a:lstStyle>
            <a:lvl1pPr>
              <a:defRPr sz="5800"/>
            </a:lvl1pPr>
          </a:lstStyle>
          <a:p>
            <a:pPr/>
            <a:r>
              <a:t>Black-Scholes-Merton Theory (I)</a:t>
            </a:r>
          </a:p>
        </p:txBody>
      </p:sp>
      <p:sp>
        <p:nvSpPr>
          <p:cNvPr id="884" name="The Pricing Problem:…"/>
          <p:cNvSpPr txBox="1"/>
          <p:nvPr/>
        </p:nvSpPr>
        <p:spPr>
          <a:xfrm>
            <a:off x="842137" y="3047435"/>
            <a:ext cx="11303001" cy="3632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t>The </a:t>
            </a:r>
            <a:r>
              <a:rPr>
                <a:solidFill>
                  <a:srgbClr val="FF9300"/>
                </a:solidFill>
              </a:rPr>
              <a:t>Pricing</a:t>
            </a:r>
            <a:r>
              <a:t> Problem: </a:t>
            </a:r>
          </a:p>
          <a:p>
            <a:pPr algn="l" defTabSz="584200">
              <a:defRPr sz="3400">
                <a:solidFill>
                  <a:srgbClr val="FFFFFF"/>
                </a:solidFill>
                <a:latin typeface="American Typewriter"/>
                <a:ea typeface="American Typewriter"/>
                <a:cs typeface="American Typewriter"/>
                <a:sym typeface="American Typewriter"/>
              </a:defRPr>
            </a:pPr>
          </a:p>
          <a:p>
            <a:pPr algn="l" defTabSz="584200">
              <a:defRPr sz="3400">
                <a:solidFill>
                  <a:srgbClr val="FFFFFF"/>
                </a:solidFill>
                <a:latin typeface="American Typewriter"/>
                <a:ea typeface="American Typewriter"/>
                <a:cs typeface="American Typewriter"/>
                <a:sym typeface="American Typewriter"/>
              </a:defRPr>
            </a:pPr>
          </a:p>
          <a:p>
            <a:pPr algn="l" defTabSz="584200">
              <a:defRPr sz="3400">
                <a:solidFill>
                  <a:srgbClr val="FFFFFF"/>
                </a:solidFill>
                <a:latin typeface="American Typewriter"/>
                <a:ea typeface="American Typewriter"/>
                <a:cs typeface="American Typewriter"/>
                <a:sym typeface="American Typewriter"/>
              </a:defRPr>
            </a:pPr>
          </a:p>
          <a:p>
            <a:pPr algn="l" defTabSz="584200">
              <a:defRPr sz="3400">
                <a:solidFill>
                  <a:srgbClr val="FFFFFF"/>
                </a:solidFill>
                <a:latin typeface="American Typewriter"/>
                <a:ea typeface="American Typewriter"/>
                <a:cs typeface="American Typewriter"/>
                <a:sym typeface="American Typewriter"/>
              </a:defRPr>
            </a:pPr>
          </a:p>
          <a:p>
            <a:pPr algn="l" defTabSz="584200">
              <a:defRPr sz="3400">
                <a:solidFill>
                  <a:srgbClr val="FFFFFF"/>
                </a:solidFill>
                <a:latin typeface="American Typewriter"/>
                <a:ea typeface="American Typewriter"/>
                <a:cs typeface="American Typewriter"/>
                <a:sym typeface="American Typewriter"/>
              </a:defRPr>
            </a:pPr>
            <a:r>
              <a:t>defined under the equivalent pricing probability measure such that the underlying price follows </a:t>
            </a:r>
          </a:p>
        </p:txBody>
      </p:sp>
      <p:pic>
        <p:nvPicPr>
          <p:cNvPr id="885" name="droppedImage.pdf" descr="droppedImage.pdf"/>
          <p:cNvPicPr>
            <a:picLocks noChangeAspect="1"/>
          </p:cNvPicPr>
          <p:nvPr/>
        </p:nvPicPr>
        <p:blipFill>
          <a:blip r:embed="rId2">
            <a:extLst/>
          </a:blip>
          <a:stretch>
            <a:fillRect/>
          </a:stretch>
        </p:blipFill>
        <p:spPr>
          <a:xfrm>
            <a:off x="3302000" y="4356100"/>
            <a:ext cx="6414348" cy="524367"/>
          </a:xfrm>
          <a:prstGeom prst="rect">
            <a:avLst/>
          </a:prstGeom>
          <a:ln w="12700">
            <a:miter lim="400000"/>
          </a:ln>
        </p:spPr>
      </p:pic>
      <p:pic>
        <p:nvPicPr>
          <p:cNvPr id="886" name="droppedImage.pdf" descr="droppedImage.pdf"/>
          <p:cNvPicPr>
            <a:picLocks noChangeAspect="1"/>
          </p:cNvPicPr>
          <p:nvPr/>
        </p:nvPicPr>
        <p:blipFill>
          <a:blip r:embed="rId3">
            <a:extLst/>
          </a:blip>
          <a:stretch>
            <a:fillRect/>
          </a:stretch>
        </p:blipFill>
        <p:spPr>
          <a:xfrm>
            <a:off x="4279900" y="6946900"/>
            <a:ext cx="4521200" cy="444709"/>
          </a:xfrm>
          <a:prstGeom prst="rect">
            <a:avLst/>
          </a:prstGeom>
          <a:ln w="12700">
            <a:miter lim="400000"/>
          </a:ln>
        </p:spPr>
      </p:pic>
      <p:sp>
        <p:nvSpPr>
          <p:cNvPr id="887"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89" name="Black-Scholes 選擇權評價公式"/>
          <p:cNvSpPr txBox="1"/>
          <p:nvPr>
            <p:ph type="title"/>
          </p:nvPr>
        </p:nvSpPr>
        <p:spPr>
          <a:xfrm>
            <a:off x="1066800" y="-241300"/>
            <a:ext cx="10845800" cy="2095500"/>
          </a:xfrm>
          <a:prstGeom prst="rect">
            <a:avLst/>
          </a:prstGeom>
        </p:spPr>
        <p:txBody>
          <a:bodyPr/>
          <a:lstStyle>
            <a:lvl1pPr>
              <a:defRPr sz="5800"/>
            </a:lvl1pPr>
          </a:lstStyle>
          <a:p>
            <a:pPr/>
            <a:r>
              <a:t>Black-Scholes 選擇權評價公式</a:t>
            </a:r>
          </a:p>
        </p:txBody>
      </p:sp>
      <p:sp>
        <p:nvSpPr>
          <p:cNvPr id="890" name="BS formula for the European call option price"/>
          <p:cNvSpPr txBox="1"/>
          <p:nvPr/>
        </p:nvSpPr>
        <p:spPr>
          <a:xfrm>
            <a:off x="712089" y="3177201"/>
            <a:ext cx="10922001" cy="584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rPr>
                <a:solidFill>
                  <a:srgbClr val="FF2600"/>
                </a:solidFill>
              </a:rPr>
              <a:t>BS formula</a:t>
            </a:r>
            <a:r>
              <a:t> for the European call option price</a:t>
            </a:r>
          </a:p>
        </p:txBody>
      </p:sp>
      <p:pic>
        <p:nvPicPr>
          <p:cNvPr id="891" name="droppedImage.pdf" descr="droppedImage.pdf"/>
          <p:cNvPicPr>
            <a:picLocks noChangeAspect="1"/>
          </p:cNvPicPr>
          <p:nvPr/>
        </p:nvPicPr>
        <p:blipFill>
          <a:blip r:embed="rId2">
            <a:extLst/>
          </a:blip>
          <a:stretch>
            <a:fillRect/>
          </a:stretch>
        </p:blipFill>
        <p:spPr>
          <a:xfrm>
            <a:off x="781405" y="4838700"/>
            <a:ext cx="11430001" cy="1384523"/>
          </a:xfrm>
          <a:prstGeom prst="rect">
            <a:avLst/>
          </a:prstGeom>
          <a:ln w="12700">
            <a:miter lim="400000"/>
          </a:ln>
        </p:spPr>
      </p:pic>
      <p:sp>
        <p:nvSpPr>
          <p:cNvPr id="892" name="F. Scholes &amp; R. Merton: 1997 Nobel Laureates in Economics"/>
          <p:cNvSpPr txBox="1"/>
          <p:nvPr/>
        </p:nvSpPr>
        <p:spPr>
          <a:xfrm>
            <a:off x="292100" y="7988300"/>
            <a:ext cx="12382500" cy="584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t>F. Scholes &amp; R. Merton: </a:t>
            </a:r>
            <a:r>
              <a:rPr>
                <a:solidFill>
                  <a:srgbClr val="FF4013"/>
                </a:solidFill>
              </a:rPr>
              <a:t>1997</a:t>
            </a:r>
            <a:r>
              <a:t> </a:t>
            </a:r>
            <a:r>
              <a:rPr>
                <a:solidFill>
                  <a:srgbClr val="FF4013"/>
                </a:solidFill>
              </a:rPr>
              <a:t>Nobel Laureates in Economics</a:t>
            </a:r>
          </a:p>
        </p:txBody>
      </p:sp>
      <p:sp>
        <p:nvSpPr>
          <p:cNvPr id="893"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95" name="Black-Scholes 選擇權評價之偏微分方程式"/>
          <p:cNvSpPr txBox="1"/>
          <p:nvPr>
            <p:ph type="title"/>
          </p:nvPr>
        </p:nvSpPr>
        <p:spPr>
          <a:prstGeom prst="rect">
            <a:avLst/>
          </a:prstGeom>
        </p:spPr>
        <p:txBody>
          <a:bodyPr/>
          <a:lstStyle>
            <a:lvl1pPr>
              <a:defRPr sz="5800"/>
            </a:lvl1pPr>
          </a:lstStyle>
          <a:p>
            <a:pPr/>
            <a:r>
              <a:t>Black-Scholes 選擇權評價之偏微分方程式</a:t>
            </a:r>
          </a:p>
        </p:txBody>
      </p:sp>
      <p:sp>
        <p:nvSpPr>
          <p:cNvPr id="896" name="歐式選擇權價格                    可由ㄧ（倒向）線性二階拋物型偏微分方程式求解"/>
          <p:cNvSpPr txBox="1"/>
          <p:nvPr/>
        </p:nvSpPr>
        <p:spPr>
          <a:xfrm>
            <a:off x="468249" y="2433545"/>
            <a:ext cx="12065001" cy="1295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584200">
              <a:defRPr sz="3400">
                <a:solidFill>
                  <a:srgbClr val="FFFFFF"/>
                </a:solidFill>
                <a:latin typeface="American Typewriter"/>
                <a:ea typeface="American Typewriter"/>
                <a:cs typeface="American Typewriter"/>
                <a:sym typeface="American Typewriter"/>
              </a:defRPr>
            </a:lvl1pPr>
          </a:lstStyle>
          <a:p>
            <a:pPr/>
            <a:r>
              <a:t>歐式選擇權價格                    可由ㄧ（倒向）線性二階拋物型偏微分方程式求解</a:t>
            </a:r>
          </a:p>
        </p:txBody>
      </p:sp>
      <p:pic>
        <p:nvPicPr>
          <p:cNvPr id="897" name="droppedImage.pdf" descr="droppedImage.pdf"/>
          <p:cNvPicPr>
            <a:picLocks noChangeAspect="1"/>
          </p:cNvPicPr>
          <p:nvPr/>
        </p:nvPicPr>
        <p:blipFill>
          <a:blip r:embed="rId2">
            <a:extLst/>
          </a:blip>
          <a:stretch>
            <a:fillRect/>
          </a:stretch>
        </p:blipFill>
        <p:spPr>
          <a:xfrm>
            <a:off x="3632200" y="2667000"/>
            <a:ext cx="1882379" cy="393700"/>
          </a:xfrm>
          <a:prstGeom prst="rect">
            <a:avLst/>
          </a:prstGeom>
          <a:ln w="12700">
            <a:miter lim="400000"/>
          </a:ln>
        </p:spPr>
      </p:pic>
      <p:pic>
        <p:nvPicPr>
          <p:cNvPr id="898" name="droppedImage.pdf" descr="droppedImage.pdf"/>
          <p:cNvPicPr>
            <a:picLocks noChangeAspect="1"/>
          </p:cNvPicPr>
          <p:nvPr/>
        </p:nvPicPr>
        <p:blipFill>
          <a:blip r:embed="rId3">
            <a:extLst/>
          </a:blip>
          <a:stretch>
            <a:fillRect/>
          </a:stretch>
        </p:blipFill>
        <p:spPr>
          <a:xfrm>
            <a:off x="2260600" y="4419600"/>
            <a:ext cx="8473441" cy="2596880"/>
          </a:xfrm>
          <a:prstGeom prst="rect">
            <a:avLst/>
          </a:prstGeom>
          <a:ln w="12700">
            <a:miter lim="400000"/>
          </a:ln>
        </p:spPr>
      </p:pic>
      <p:sp>
        <p:nvSpPr>
          <p:cNvPr id="899"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01" name="Black-Scholes-Merton Theory (II)"/>
          <p:cNvSpPr txBox="1"/>
          <p:nvPr>
            <p:ph type="title"/>
          </p:nvPr>
        </p:nvSpPr>
        <p:spPr>
          <a:prstGeom prst="rect">
            <a:avLst/>
          </a:prstGeom>
        </p:spPr>
        <p:txBody>
          <a:bodyPr/>
          <a:lstStyle>
            <a:lvl1pPr>
              <a:defRPr sz="5800"/>
            </a:lvl1pPr>
          </a:lstStyle>
          <a:p>
            <a:pPr/>
            <a:r>
              <a:t>Black-Scholes-Merton Theory (II)</a:t>
            </a:r>
          </a:p>
        </p:txBody>
      </p:sp>
      <p:sp>
        <p:nvSpPr>
          <p:cNvPr id="902" name="The Hedging Problem:…"/>
          <p:cNvSpPr txBox="1"/>
          <p:nvPr/>
        </p:nvSpPr>
        <p:spPr>
          <a:xfrm>
            <a:off x="338201" y="2878328"/>
            <a:ext cx="8928101" cy="1092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t>The </a:t>
            </a:r>
            <a:r>
              <a:rPr>
                <a:solidFill>
                  <a:srgbClr val="FF9300"/>
                </a:solidFill>
              </a:rPr>
              <a:t>Hedging</a:t>
            </a:r>
            <a:r>
              <a:t> Problem: </a:t>
            </a:r>
          </a:p>
          <a:p>
            <a:pPr algn="l" defTabSz="584200">
              <a:defRPr sz="3400">
                <a:solidFill>
                  <a:srgbClr val="FFFFFF"/>
                </a:solidFill>
                <a:latin typeface="American Typewriter"/>
                <a:ea typeface="American Typewriter"/>
                <a:cs typeface="American Typewriter"/>
                <a:sym typeface="American Typewriter"/>
              </a:defRPr>
            </a:pPr>
            <a:r>
              <a:t>(based on </a:t>
            </a:r>
            <a:r>
              <a:rPr>
                <a:solidFill>
                  <a:srgbClr val="FF2600"/>
                </a:solidFill>
              </a:rPr>
              <a:t>perfect replication</a:t>
            </a:r>
            <a:r>
              <a:t>) </a:t>
            </a:r>
          </a:p>
        </p:txBody>
      </p:sp>
      <p:pic>
        <p:nvPicPr>
          <p:cNvPr id="903" name="droppedImage.pdf" descr="droppedImage.pdf"/>
          <p:cNvPicPr>
            <a:picLocks noChangeAspect="1"/>
          </p:cNvPicPr>
          <p:nvPr/>
        </p:nvPicPr>
        <p:blipFill>
          <a:blip r:embed="rId2">
            <a:extLst/>
          </a:blip>
          <a:stretch>
            <a:fillRect/>
          </a:stretch>
        </p:blipFill>
        <p:spPr>
          <a:xfrm>
            <a:off x="1955800" y="4762500"/>
            <a:ext cx="9091050" cy="1537547"/>
          </a:xfrm>
          <a:prstGeom prst="rect">
            <a:avLst/>
          </a:prstGeom>
          <a:ln w="12700">
            <a:miter lim="400000"/>
          </a:ln>
        </p:spPr>
      </p:pic>
      <p:sp>
        <p:nvSpPr>
          <p:cNvPr id="904"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06" name="Solving PDE by Simulation"/>
          <p:cNvSpPr txBox="1"/>
          <p:nvPr>
            <p:ph type="title"/>
          </p:nvPr>
        </p:nvSpPr>
        <p:spPr>
          <a:prstGeom prst="rect">
            <a:avLst/>
          </a:prstGeom>
        </p:spPr>
        <p:txBody>
          <a:bodyPr/>
          <a:lstStyle>
            <a:lvl1pPr>
              <a:defRPr sz="5800"/>
            </a:lvl1pPr>
          </a:lstStyle>
          <a:p>
            <a:pPr/>
            <a:r>
              <a:t>Solving PDE by Simulation</a:t>
            </a:r>
          </a:p>
        </p:txBody>
      </p:sp>
      <p:sp>
        <p:nvSpPr>
          <p:cNvPr id="907" name="The European option price can also be solved by Monte Carlo methods"/>
          <p:cNvSpPr txBox="1"/>
          <p:nvPr/>
        </p:nvSpPr>
        <p:spPr>
          <a:xfrm>
            <a:off x="1186442" y="3040888"/>
            <a:ext cx="11569701" cy="1092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t>The European option price can also be solved by </a:t>
            </a:r>
            <a:r>
              <a:rPr>
                <a:solidFill>
                  <a:srgbClr val="FF9300"/>
                </a:solidFill>
              </a:rPr>
              <a:t>Monte Carlo</a:t>
            </a:r>
            <a:r>
              <a:t> methods</a:t>
            </a:r>
            <a:r>
              <a:t>                      </a:t>
            </a:r>
          </a:p>
        </p:txBody>
      </p:sp>
      <p:pic>
        <p:nvPicPr>
          <p:cNvPr id="908" name="droppedImage.pdf" descr="droppedImage.pdf"/>
          <p:cNvPicPr>
            <a:picLocks noChangeAspect="1"/>
          </p:cNvPicPr>
          <p:nvPr/>
        </p:nvPicPr>
        <p:blipFill>
          <a:blip r:embed="rId2">
            <a:extLst/>
          </a:blip>
          <a:stretch>
            <a:fillRect/>
          </a:stretch>
        </p:blipFill>
        <p:spPr>
          <a:xfrm>
            <a:off x="3175000" y="4521200"/>
            <a:ext cx="7369572" cy="1781387"/>
          </a:xfrm>
          <a:prstGeom prst="rect">
            <a:avLst/>
          </a:prstGeom>
          <a:ln w="12700">
            <a:miter lim="400000"/>
          </a:ln>
        </p:spPr>
      </p:pic>
      <p:sp>
        <p:nvSpPr>
          <p:cNvPr id="909" name="- : slow convergence rate…"/>
          <p:cNvSpPr txBox="1"/>
          <p:nvPr/>
        </p:nvSpPr>
        <p:spPr>
          <a:xfrm>
            <a:off x="2028825" y="7673847"/>
            <a:ext cx="8940801" cy="1092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584200">
              <a:defRPr sz="3400">
                <a:solidFill>
                  <a:srgbClr val="FFFFFF"/>
                </a:solidFill>
                <a:latin typeface="American Typewriter"/>
                <a:ea typeface="American Typewriter"/>
                <a:cs typeface="American Typewriter"/>
                <a:sym typeface="American Typewriter"/>
              </a:defRPr>
            </a:pPr>
            <a:r>
              <a:t>- : slow convergence rate </a:t>
            </a:r>
          </a:p>
          <a:p>
            <a:pPr algn="l" defTabSz="584200">
              <a:defRPr sz="3400">
                <a:solidFill>
                  <a:srgbClr val="FFFFFF"/>
                </a:solidFill>
                <a:latin typeface="American Typewriter"/>
                <a:ea typeface="American Typewriter"/>
                <a:cs typeface="American Typewriter"/>
                <a:sym typeface="American Typewriter"/>
              </a:defRPr>
            </a:pPr>
            <a:r>
              <a:t>+: no curse of dimensionality</a:t>
            </a:r>
          </a:p>
        </p:txBody>
      </p:sp>
      <p:sp>
        <p:nvSpPr>
          <p:cNvPr id="910" name="幻燈片編號"/>
          <p:cNvSpPr txBox="1"/>
          <p:nvPr>
            <p:ph type="sldNum" sz="quarter" idx="2"/>
          </p:nvPr>
        </p:nvSpPr>
        <p:spPr>
          <a:xfrm>
            <a:off x="6350051" y="9127828"/>
            <a:ext cx="299058" cy="292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12" name="FE #1…"/>
          <p:cNvSpPr txBox="1"/>
          <p:nvPr>
            <p:ph type="title"/>
          </p:nvPr>
        </p:nvSpPr>
        <p:spPr>
          <a:xfrm>
            <a:off x="952500" y="820538"/>
            <a:ext cx="11099800" cy="5347755"/>
          </a:xfrm>
          <a:prstGeom prst="rect">
            <a:avLst/>
          </a:prstGeom>
        </p:spPr>
        <p:txBody>
          <a:bodyPr/>
          <a:lstStyle/>
          <a:p>
            <a:pPr/>
            <a:r>
              <a:t>FE #1</a:t>
            </a:r>
          </a:p>
          <a:p>
            <a:pPr/>
            <a:r>
              <a:t>Derivatives Pricing</a:t>
            </a:r>
          </a:p>
          <a:p>
            <a:pPr/>
            <a:r>
              <a:t>&amp;</a:t>
            </a:r>
          </a:p>
          <a:p>
            <a:pPr/>
            <a:r>
              <a:t>Risk Management</a:t>
            </a:r>
          </a:p>
        </p:txBody>
      </p:sp>
      <p:sp>
        <p:nvSpPr>
          <p:cNvPr id="913" name="幻燈片編號"/>
          <p:cNvSpPr txBox="1"/>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4" name="Nvidia-NTHU Joint Lab on Computational Finance…"/>
          <p:cNvSpPr txBox="1"/>
          <p:nvPr/>
        </p:nvSpPr>
        <p:spPr>
          <a:xfrm>
            <a:off x="1643430" y="6648759"/>
            <a:ext cx="9717940"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3200">
                <a:solidFill>
                  <a:srgbClr val="0433FF"/>
                </a:solidFill>
                <a:latin typeface="Avenir Heavy"/>
                <a:ea typeface="Avenir Heavy"/>
                <a:cs typeface="Avenir Heavy"/>
                <a:sym typeface="Avenir Heavy"/>
              </a:defRPr>
            </a:pPr>
            <a:r>
              <a:t>Nvidia-NTHU Joint Lab on Computational Finance</a:t>
            </a:r>
          </a:p>
          <a:p>
            <a:pPr/>
            <a:r>
              <a:rPr u="sng">
                <a:hlinkClick r:id="rId2" invalidUrl="" action="" tgtFrame="" tooltip="" history="1" highlightClick="0" endSnd="0"/>
              </a:rPr>
              <a:t>http://my.nthu.edu.tw/~finteck/CFLab.html</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16" name="極大量且內涵豐富的金融資料"/>
          <p:cNvSpPr txBox="1"/>
          <p:nvPr>
            <p:ph type="title"/>
          </p:nvPr>
        </p:nvSpPr>
        <p:spPr>
          <a:xfrm>
            <a:off x="355600" y="520700"/>
            <a:ext cx="12293600" cy="1320800"/>
          </a:xfrm>
          <a:prstGeom prst="rect">
            <a:avLst/>
          </a:prstGeom>
        </p:spPr>
        <p:txBody>
          <a:bodyPr/>
          <a:lstStyle>
            <a:lvl1pPr>
              <a:defRPr>
                <a:solidFill>
                  <a:srgbClr val="000000"/>
                </a:solidFill>
              </a:defRPr>
            </a:lvl1pPr>
          </a:lstStyle>
          <a:p>
            <a:pPr/>
            <a:r>
              <a:t>極大量且內涵豐富的金融資料</a:t>
            </a:r>
          </a:p>
        </p:txBody>
      </p:sp>
      <p:pic>
        <p:nvPicPr>
          <p:cNvPr id="917" name="droppedImage.pdf" descr="droppedImage.pdf"/>
          <p:cNvPicPr>
            <a:picLocks noChangeAspect="1"/>
          </p:cNvPicPr>
          <p:nvPr/>
        </p:nvPicPr>
        <p:blipFill>
          <a:blip r:embed="rId2">
            <a:extLst/>
          </a:blip>
          <a:stretch>
            <a:fillRect/>
          </a:stretch>
        </p:blipFill>
        <p:spPr>
          <a:xfrm>
            <a:off x="7754771" y="6997700"/>
            <a:ext cx="4978401" cy="2223686"/>
          </a:xfrm>
          <a:prstGeom prst="rect">
            <a:avLst/>
          </a:prstGeom>
          <a:ln w="12700">
            <a:miter lim="400000"/>
          </a:ln>
        </p:spPr>
      </p:pic>
      <p:sp>
        <p:nvSpPr>
          <p:cNvPr id="918" name="New Challenges:…"/>
          <p:cNvSpPr txBox="1"/>
          <p:nvPr/>
        </p:nvSpPr>
        <p:spPr>
          <a:xfrm>
            <a:off x="1371600" y="4902200"/>
            <a:ext cx="10248900" cy="132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4200">
              <a:defRPr sz="4200">
                <a:solidFill>
                  <a:srgbClr val="E32400"/>
                </a:solidFill>
                <a:latin typeface="Gill Sans Light"/>
                <a:ea typeface="Gill Sans Light"/>
                <a:cs typeface="Gill Sans Light"/>
                <a:sym typeface="Gill Sans Light"/>
              </a:defRPr>
            </a:pPr>
            <a:r>
              <a:t>New Challenges: </a:t>
            </a:r>
          </a:p>
          <a:p>
            <a:pPr defTabSz="584200">
              <a:defRPr sz="4200">
                <a:solidFill>
                  <a:srgbClr val="E32400"/>
                </a:solidFill>
                <a:latin typeface="Gill Sans Light"/>
                <a:ea typeface="Gill Sans Light"/>
                <a:cs typeface="Gill Sans Light"/>
                <a:sym typeface="Gill Sans Light"/>
              </a:defRPr>
            </a:pPr>
            <a:r>
              <a:t>High Dimension &amp; High Frequency</a:t>
            </a:r>
          </a:p>
        </p:txBody>
      </p:sp>
      <p:pic>
        <p:nvPicPr>
          <p:cNvPr id="919" name="droppedImage.pdf" descr="droppedImage.pdf"/>
          <p:cNvPicPr>
            <a:picLocks noChangeAspect="1"/>
          </p:cNvPicPr>
          <p:nvPr/>
        </p:nvPicPr>
        <p:blipFill>
          <a:blip r:embed="rId3">
            <a:extLst/>
          </a:blip>
          <a:stretch>
            <a:fillRect/>
          </a:stretch>
        </p:blipFill>
        <p:spPr>
          <a:xfrm>
            <a:off x="483432" y="2616200"/>
            <a:ext cx="3136901" cy="1945322"/>
          </a:xfrm>
          <a:prstGeom prst="rect">
            <a:avLst/>
          </a:prstGeom>
          <a:ln w="12700">
            <a:miter lim="400000"/>
          </a:ln>
        </p:spPr>
      </p:pic>
      <p:pic>
        <p:nvPicPr>
          <p:cNvPr id="920" name="Surface_TrueImpVol.jpg" descr="Surface_TrueImpVol.jpg"/>
          <p:cNvPicPr>
            <a:picLocks noChangeAspect="1"/>
          </p:cNvPicPr>
          <p:nvPr/>
        </p:nvPicPr>
        <p:blipFill>
          <a:blip r:embed="rId4">
            <a:extLst/>
          </a:blip>
          <a:stretch>
            <a:fillRect/>
          </a:stretch>
        </p:blipFill>
        <p:spPr>
          <a:xfrm>
            <a:off x="8775700" y="2489200"/>
            <a:ext cx="2946400" cy="2205862"/>
          </a:xfrm>
          <a:prstGeom prst="rect">
            <a:avLst/>
          </a:prstGeom>
          <a:ln w="12700">
            <a:miter lim="400000"/>
          </a:ln>
        </p:spPr>
      </p:pic>
      <p:pic>
        <p:nvPicPr>
          <p:cNvPr id="921" name="droppedImage.pdf" descr="droppedImage.pdf"/>
          <p:cNvPicPr>
            <a:picLocks noChangeAspect="1"/>
          </p:cNvPicPr>
          <p:nvPr/>
        </p:nvPicPr>
        <p:blipFill>
          <a:blip r:embed="rId5">
            <a:extLst/>
          </a:blip>
          <a:stretch>
            <a:fillRect/>
          </a:stretch>
        </p:blipFill>
        <p:spPr>
          <a:xfrm>
            <a:off x="274733" y="6997700"/>
            <a:ext cx="3547968" cy="2222500"/>
          </a:xfrm>
          <a:prstGeom prst="rect">
            <a:avLst/>
          </a:prstGeom>
          <a:ln w="12700">
            <a:miter lim="400000"/>
          </a:ln>
        </p:spPr>
      </p:pic>
      <p:sp>
        <p:nvSpPr>
          <p:cNvPr id="922"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24" name="為何金融市場如此龐大？"/>
          <p:cNvSpPr txBox="1"/>
          <p:nvPr>
            <p:ph type="title"/>
          </p:nvPr>
        </p:nvSpPr>
        <p:spPr>
          <a:xfrm>
            <a:off x="355600" y="977900"/>
            <a:ext cx="12293600" cy="2235200"/>
          </a:xfrm>
          <a:prstGeom prst="rect">
            <a:avLst/>
          </a:prstGeom>
        </p:spPr>
        <p:txBody>
          <a:bodyPr/>
          <a:lstStyle>
            <a:lvl1pPr>
              <a:defRPr>
                <a:solidFill>
                  <a:srgbClr val="000000"/>
                </a:solidFill>
              </a:defRPr>
            </a:lvl1pPr>
          </a:lstStyle>
          <a:p>
            <a:pPr/>
            <a:r>
              <a:t> 為何金融市場如此龐大？</a:t>
            </a:r>
          </a:p>
        </p:txBody>
      </p:sp>
      <p:sp>
        <p:nvSpPr>
          <p:cNvPr id="925" name="In the end, a theory is accepted not because it is confirmed by conventional empirical tests, but because researchers persuade one another that the theory is correct and relevant. ~ Fischer Black (1986)."/>
          <p:cNvSpPr txBox="1"/>
          <p:nvPr/>
        </p:nvSpPr>
        <p:spPr>
          <a:xfrm>
            <a:off x="1206500" y="4070350"/>
            <a:ext cx="10591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1400"/>
              </a:spcBef>
              <a:defRPr b="1" sz="3600">
                <a:solidFill>
                  <a:srgbClr val="0000FF"/>
                </a:solidFill>
                <a:latin typeface="Times"/>
                <a:ea typeface="Times"/>
                <a:cs typeface="Times"/>
                <a:sym typeface="Times"/>
              </a:defRPr>
            </a:pPr>
            <a:r>
              <a:t>In the end, a theory is accepted not because it is confirmed by conventional empirical tests, but because researchers persuade one another that the theory is correct and relevant. </a:t>
            </a:r>
            <a:r>
              <a:rPr>
                <a:solidFill>
                  <a:srgbClr val="000000"/>
                </a:solidFill>
              </a:rPr>
              <a:t>~ Fischer Black (1986).</a:t>
            </a:r>
          </a:p>
        </p:txBody>
      </p:sp>
      <p:sp>
        <p:nvSpPr>
          <p:cNvPr id="926" name="幻燈片編號"/>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